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embeddedFontLst>
    <p:embeddedFont>
      <p:font typeface="Roboto"/>
      <p:regular r:id="rId29"/>
      <p:bold r:id="rId30"/>
      <p:italic r:id="rId31"/>
      <p:boldItalic r:id="rId32"/>
    </p:embeddedFont>
    <p:embeddedFont>
      <p:font typeface="Montserrat"/>
      <p:regular r:id="rId33"/>
      <p:bold r:id="rId34"/>
      <p:italic r:id="rId35"/>
      <p:boldItalic r:id="rId36"/>
    </p:embeddedFont>
    <p:embeddedFont>
      <p:font typeface="Lato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-boldItalic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italic.fntdata"/><Relationship Id="rId30" Type="http://schemas.openxmlformats.org/officeDocument/2006/relationships/font" Target="fonts/Roboto-bold.fntdata"/><Relationship Id="rId11" Type="http://schemas.openxmlformats.org/officeDocument/2006/relationships/slide" Target="slides/slide6.xml"/><Relationship Id="rId33" Type="http://schemas.openxmlformats.org/officeDocument/2006/relationships/font" Target="fonts/Montserrat-regular.fntdata"/><Relationship Id="rId10" Type="http://schemas.openxmlformats.org/officeDocument/2006/relationships/slide" Target="slides/slide5.xml"/><Relationship Id="rId32" Type="http://schemas.openxmlformats.org/officeDocument/2006/relationships/font" Target="fonts/Roboto-boldItalic.fntdata"/><Relationship Id="rId13" Type="http://schemas.openxmlformats.org/officeDocument/2006/relationships/slide" Target="slides/slide8.xml"/><Relationship Id="rId35" Type="http://schemas.openxmlformats.org/officeDocument/2006/relationships/font" Target="fonts/Montserrat-italic.fntdata"/><Relationship Id="rId12" Type="http://schemas.openxmlformats.org/officeDocument/2006/relationships/slide" Target="slides/slide7.xml"/><Relationship Id="rId34" Type="http://schemas.openxmlformats.org/officeDocument/2006/relationships/font" Target="fonts/Montserrat-bold.fntdata"/><Relationship Id="rId15" Type="http://schemas.openxmlformats.org/officeDocument/2006/relationships/slide" Target="slides/slide10.xml"/><Relationship Id="rId37" Type="http://schemas.openxmlformats.org/officeDocument/2006/relationships/font" Target="fonts/Lato-regular.fntdata"/><Relationship Id="rId14" Type="http://schemas.openxmlformats.org/officeDocument/2006/relationships/slide" Target="slides/slide9.xml"/><Relationship Id="rId36" Type="http://schemas.openxmlformats.org/officeDocument/2006/relationships/font" Target="fonts/Montserrat-boldItalic.fntdata"/><Relationship Id="rId17" Type="http://schemas.openxmlformats.org/officeDocument/2006/relationships/slide" Target="slides/slide12.xml"/><Relationship Id="rId39" Type="http://schemas.openxmlformats.org/officeDocument/2006/relationships/font" Target="fonts/Lato-italic.fntdata"/><Relationship Id="rId16" Type="http://schemas.openxmlformats.org/officeDocument/2006/relationships/slide" Target="slides/slide11.xml"/><Relationship Id="rId38" Type="http://schemas.openxmlformats.org/officeDocument/2006/relationships/font" Target="fonts/Lato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23b35cb6353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23b35cb6353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23ac4a2d7ea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23ac4a2d7ea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 improvements such as blond features. </a:t>
            </a:r>
            <a:r>
              <a:rPr lang="en">
                <a:solidFill>
                  <a:schemeClr val="dk1"/>
                </a:solidFill>
              </a:rPr>
              <a:t>The goal was to compute the FID score and compare before and after applying the contrastive loss.  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23b2880d861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23b2880d861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3b35cb635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23b35cb635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23b35cb6353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23b35cb6353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23b35cb6353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23b35cb6353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23b35cb6353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23b35cb6353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23b4381ad51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23b4381ad51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23b4381ad51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23b4381ad51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23b35cb6353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23b35cb6353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3b35cb6353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3b35cb6353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23ac4a2d7ea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23ac4a2d7ea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23b4381ad51_0_1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23b4381ad51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23b35cb6353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23b35cb6353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2404057d05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2404057d05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3ac4a2d7ea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3ac4a2d7ea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3b35cb6353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3b35cb635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Add the contrastive loss to the generator’s loss. Make the representations of images with the same label closer. While doing so, learn the conditional representation for each attributes.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3ac4a2d7ea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23ac4a2d7ea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3b35cb6353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23b35cb6353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3b4381ad5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23b4381ad5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Add the contrastive loss to the generator’s loss. Make the representations of images with the same label closer. While doing so, learn the conditional representation for each attributes.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3ac4a2d7ea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23ac4a2d7ea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Lato"/>
              <a:buChar char="-"/>
            </a:pPr>
            <a:r>
              <a:rPr lang="en" sz="15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CelebA: Large-scale face attributes dataset with over 200,000 celebrity images.</a:t>
            </a:r>
            <a:endParaRPr sz="15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Lato"/>
              <a:buChar char="-"/>
            </a:pPr>
            <a:r>
              <a:rPr lang="en" sz="15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Each image annotated with 40 binary attributes such as gender, age, and facial expression</a:t>
            </a:r>
            <a:endParaRPr sz="15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Lato"/>
              <a:buChar char="-"/>
            </a:pPr>
            <a:r>
              <a:rPr lang="en" sz="15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Widely used in the field of computer vision for facial attribute recognition and generation tasks</a:t>
            </a:r>
            <a:endParaRPr sz="15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Lato"/>
              <a:buChar char="-"/>
            </a:pPr>
            <a:r>
              <a:rPr lang="en" sz="15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The dataset contains local, global, and abstract attributes of 40 kinds annotated on 202,599 face images and 10,177 identities</a:t>
            </a:r>
            <a:endParaRPr sz="15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23ad96b863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23ad96b863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png"/><Relationship Id="rId4" Type="http://schemas.openxmlformats.org/officeDocument/2006/relationships/image" Target="../media/image18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jpg"/><Relationship Id="rId4" Type="http://schemas.openxmlformats.org/officeDocument/2006/relationships/image" Target="../media/image5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Relationship Id="rId4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png"/><Relationship Id="rId4" Type="http://schemas.openxmlformats.org/officeDocument/2006/relationships/image" Target="../media/image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4.png"/><Relationship Id="rId4" Type="http://schemas.openxmlformats.org/officeDocument/2006/relationships/image" Target="../media/image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181350" y="519700"/>
            <a:ext cx="5373300" cy="260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Contrastive loss + GAN-based image manipulation</a:t>
            </a:r>
            <a:endParaRPr b="1"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4641475" y="3554975"/>
            <a:ext cx="3913200" cy="87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Wonyl Choi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Minh Nguyen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Quan Pham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2"/>
          <p:cNvSpPr txBox="1"/>
          <p:nvPr>
            <p:ph type="title"/>
          </p:nvPr>
        </p:nvSpPr>
        <p:spPr>
          <a:xfrm>
            <a:off x="511976" y="1427875"/>
            <a:ext cx="3231900" cy="57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AttGAN + InfoNCE loss</a:t>
            </a:r>
            <a:endParaRPr sz="1900"/>
          </a:p>
        </p:txBody>
      </p:sp>
      <p:sp>
        <p:nvSpPr>
          <p:cNvPr id="247" name="Google Shape;247;p22"/>
          <p:cNvSpPr txBox="1"/>
          <p:nvPr/>
        </p:nvSpPr>
        <p:spPr>
          <a:xfrm>
            <a:off x="5184050" y="1347875"/>
            <a:ext cx="30834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AttGAN</a:t>
            </a:r>
            <a:endParaRPr sz="19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48" name="Google Shape;248;p22"/>
          <p:cNvPicPr preferRelativeResize="0"/>
          <p:nvPr/>
        </p:nvPicPr>
        <p:blipFill rotWithShape="1">
          <a:blip r:embed="rId3">
            <a:alphaModFix/>
          </a:blip>
          <a:srcRect b="25049" l="0" r="33770" t="37613"/>
          <a:stretch/>
        </p:blipFill>
        <p:spPr>
          <a:xfrm>
            <a:off x="5011438" y="1998175"/>
            <a:ext cx="3428616" cy="209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22"/>
          <p:cNvPicPr preferRelativeResize="0"/>
          <p:nvPr/>
        </p:nvPicPr>
        <p:blipFill rotWithShape="1">
          <a:blip r:embed="rId4">
            <a:alphaModFix/>
          </a:blip>
          <a:srcRect b="25046" l="0" r="33177" t="37407"/>
          <a:stretch/>
        </p:blipFill>
        <p:spPr>
          <a:xfrm>
            <a:off x="455975" y="2005712"/>
            <a:ext cx="3428999" cy="2075935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22"/>
          <p:cNvSpPr/>
          <p:nvPr/>
        </p:nvSpPr>
        <p:spPr>
          <a:xfrm>
            <a:off x="455975" y="1998175"/>
            <a:ext cx="351600" cy="20910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22"/>
          <p:cNvSpPr/>
          <p:nvPr/>
        </p:nvSpPr>
        <p:spPr>
          <a:xfrm>
            <a:off x="5011250" y="1998225"/>
            <a:ext cx="351600" cy="20910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22"/>
          <p:cNvSpPr txBox="1"/>
          <p:nvPr/>
        </p:nvSpPr>
        <p:spPr>
          <a:xfrm>
            <a:off x="366125" y="4006325"/>
            <a:ext cx="5313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Input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3" name="Google Shape;253;p22"/>
          <p:cNvSpPr txBox="1"/>
          <p:nvPr/>
        </p:nvSpPr>
        <p:spPr>
          <a:xfrm>
            <a:off x="4921400" y="4006325"/>
            <a:ext cx="5313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Input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4" name="Google Shape;254;p22"/>
          <p:cNvSpPr/>
          <p:nvPr/>
        </p:nvSpPr>
        <p:spPr>
          <a:xfrm>
            <a:off x="6315250" y="2271600"/>
            <a:ext cx="531300" cy="516900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22"/>
          <p:cNvSpPr/>
          <p:nvPr/>
        </p:nvSpPr>
        <p:spPr>
          <a:xfrm>
            <a:off x="4066625" y="2873625"/>
            <a:ext cx="680100" cy="340200"/>
          </a:xfrm>
          <a:prstGeom prst="leftArrow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22"/>
          <p:cNvSpPr/>
          <p:nvPr/>
        </p:nvSpPr>
        <p:spPr>
          <a:xfrm>
            <a:off x="1720675" y="2313300"/>
            <a:ext cx="531300" cy="516900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22"/>
          <p:cNvSpPr/>
          <p:nvPr/>
        </p:nvSpPr>
        <p:spPr>
          <a:xfrm>
            <a:off x="3073825" y="2991500"/>
            <a:ext cx="531300" cy="516900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22"/>
          <p:cNvSpPr/>
          <p:nvPr/>
        </p:nvSpPr>
        <p:spPr>
          <a:xfrm>
            <a:off x="7678875" y="2991500"/>
            <a:ext cx="531300" cy="516900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50"/>
              <a:t>3.2. Current Progress</a:t>
            </a:r>
            <a:endParaRPr b="1" sz="265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AttGAN + InfoNCE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3"/>
          <p:cNvSpPr txBox="1"/>
          <p:nvPr>
            <p:ph type="title"/>
          </p:nvPr>
        </p:nvSpPr>
        <p:spPr>
          <a:xfrm>
            <a:off x="931250" y="732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33"/>
              <a:t>3.2. Current Progress</a:t>
            </a:r>
            <a:endParaRPr b="1" sz="2733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StarGAN (Fine-tuning)</a:t>
            </a:r>
            <a:endParaRPr/>
          </a:p>
        </p:txBody>
      </p:sp>
      <p:sp>
        <p:nvSpPr>
          <p:cNvPr id="265" name="Google Shape;265;p23"/>
          <p:cNvSpPr txBox="1"/>
          <p:nvPr>
            <p:ph idx="1" type="body"/>
          </p:nvPr>
        </p:nvSpPr>
        <p:spPr>
          <a:xfrm>
            <a:off x="58975" y="1509275"/>
            <a:ext cx="11115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Fine-tuned Results</a:t>
            </a:r>
            <a:endParaRPr/>
          </a:p>
        </p:txBody>
      </p:sp>
      <p:pic>
        <p:nvPicPr>
          <p:cNvPr id="266" name="Google Shape;26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2925" y="1103800"/>
            <a:ext cx="2920314" cy="387109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13690" y="1103800"/>
            <a:ext cx="2920314" cy="3871093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23"/>
          <p:cNvSpPr txBox="1"/>
          <p:nvPr>
            <p:ph idx="1" type="body"/>
          </p:nvPr>
        </p:nvSpPr>
        <p:spPr>
          <a:xfrm>
            <a:off x="7970150" y="1436425"/>
            <a:ext cx="11115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Pretrained model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4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3.2. Current Progress</a:t>
            </a:r>
            <a:endParaRPr b="1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StarGAN + InfoNCE</a:t>
            </a:r>
            <a:endParaRPr sz="2100"/>
          </a:p>
        </p:txBody>
      </p:sp>
      <p:sp>
        <p:nvSpPr>
          <p:cNvPr id="274" name="Google Shape;274;p24"/>
          <p:cNvSpPr txBox="1"/>
          <p:nvPr>
            <p:ph idx="1" type="body"/>
          </p:nvPr>
        </p:nvSpPr>
        <p:spPr>
          <a:xfrm>
            <a:off x="598100" y="1681150"/>
            <a:ext cx="3798900" cy="24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Computing contrastive loss on the original attributes and the classification attributes output by  the discriminator.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Classifier output closer to the original label than the target must be penalized. (Current implementation has the sign reversed)</a:t>
            </a:r>
            <a:endParaRPr/>
          </a:p>
        </p:txBody>
      </p:sp>
      <p:pic>
        <p:nvPicPr>
          <p:cNvPr id="275" name="Google Shape;27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1369" y="393750"/>
            <a:ext cx="3864484" cy="44165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33"/>
              <a:t>3.2. Current Progress</a:t>
            </a:r>
            <a:endParaRPr b="1" sz="2733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Attribute Manipulation with StyleGAN2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25"/>
          <p:cNvSpPr txBox="1"/>
          <p:nvPr>
            <p:ph idx="1" type="body"/>
          </p:nvPr>
        </p:nvSpPr>
        <p:spPr>
          <a:xfrm>
            <a:off x="1297500" y="2248000"/>
            <a:ext cx="7038900" cy="223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StyleGAN2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GAN-based model for generating realistic images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Uses progressive generation</a:t>
            </a:r>
            <a:endParaRPr sz="13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Requires to solve the GAN inversion problem first to manipulate attribute of the real image</a:t>
            </a:r>
            <a:endParaRPr sz="15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GAN Inversion Problem</a:t>
            </a:r>
            <a:endParaRPr sz="1300"/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SzPts val="1500"/>
              <a:buChar char="■"/>
            </a:pPr>
            <a:r>
              <a:rPr lang="en" sz="1300"/>
              <a:t>(Noise → Image) </a:t>
            </a:r>
            <a:r>
              <a:rPr lang="en" sz="1300">
                <a:solidFill>
                  <a:schemeClr val="accent6"/>
                </a:solidFill>
              </a:rPr>
              <a:t>→ </a:t>
            </a:r>
            <a:r>
              <a:rPr lang="en" sz="1300" u="sng">
                <a:solidFill>
                  <a:schemeClr val="accent6"/>
                </a:solidFill>
              </a:rPr>
              <a:t>Image Embedding</a:t>
            </a:r>
            <a:endParaRPr sz="1300" u="sng">
              <a:solidFill>
                <a:schemeClr val="accent6"/>
              </a:solidFill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300"/>
              <a:t>Once the embedding space is learned, the attribute manipulation can be done by navigate the embedding space with the given condition</a:t>
            </a:r>
            <a:endParaRPr sz="1300"/>
          </a:p>
        </p:txBody>
      </p:sp>
      <p:sp>
        <p:nvSpPr>
          <p:cNvPr id="282" name="Google Shape;282;p25"/>
          <p:cNvSpPr/>
          <p:nvPr/>
        </p:nvSpPr>
        <p:spPr>
          <a:xfrm>
            <a:off x="2117200" y="1343025"/>
            <a:ext cx="951300" cy="3387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</a:rPr>
              <a:t>G.mapping</a:t>
            </a:r>
            <a:endParaRPr b="1" sz="1000">
              <a:solidFill>
                <a:schemeClr val="lt1"/>
              </a:solidFill>
            </a:endParaRPr>
          </a:p>
        </p:txBody>
      </p:sp>
      <p:sp>
        <p:nvSpPr>
          <p:cNvPr id="283" name="Google Shape;283;p25"/>
          <p:cNvSpPr/>
          <p:nvPr/>
        </p:nvSpPr>
        <p:spPr>
          <a:xfrm>
            <a:off x="1361400" y="1343025"/>
            <a:ext cx="630600" cy="3387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</a:rPr>
              <a:t>Z</a:t>
            </a:r>
            <a:r>
              <a:rPr lang="en" sz="800">
                <a:solidFill>
                  <a:schemeClr val="lt1"/>
                </a:solidFill>
              </a:rPr>
              <a:t>~Normal</a:t>
            </a:r>
            <a:endParaRPr sz="800">
              <a:solidFill>
                <a:schemeClr val="lt1"/>
              </a:solidFill>
            </a:endParaRPr>
          </a:p>
        </p:txBody>
      </p:sp>
      <p:sp>
        <p:nvSpPr>
          <p:cNvPr id="284" name="Google Shape;284;p25"/>
          <p:cNvSpPr/>
          <p:nvPr/>
        </p:nvSpPr>
        <p:spPr>
          <a:xfrm>
            <a:off x="4584300" y="1172325"/>
            <a:ext cx="680100" cy="680100"/>
          </a:xfrm>
          <a:prstGeom prst="ellipse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lt1"/>
                </a:solidFill>
              </a:rPr>
              <a:t>Synth. Image</a:t>
            </a:r>
            <a:endParaRPr b="1" sz="800">
              <a:solidFill>
                <a:schemeClr val="lt1"/>
              </a:solidFill>
            </a:endParaRPr>
          </a:p>
        </p:txBody>
      </p:sp>
      <p:cxnSp>
        <p:nvCxnSpPr>
          <p:cNvPr id="285" name="Google Shape;285;p25"/>
          <p:cNvCxnSpPr>
            <a:stCxn id="283" idx="3"/>
            <a:endCxn id="282" idx="1"/>
          </p:cNvCxnSpPr>
          <p:nvPr/>
        </p:nvCxnSpPr>
        <p:spPr>
          <a:xfrm>
            <a:off x="1992000" y="1512375"/>
            <a:ext cx="125100" cy="600"/>
          </a:xfrm>
          <a:prstGeom prst="bentConnector3">
            <a:avLst>
              <a:gd fmla="val 5004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86" name="Google Shape;286;p25"/>
          <p:cNvCxnSpPr>
            <a:stCxn id="282" idx="3"/>
            <a:endCxn id="284" idx="2"/>
          </p:cNvCxnSpPr>
          <p:nvPr/>
        </p:nvCxnSpPr>
        <p:spPr>
          <a:xfrm>
            <a:off x="3068500" y="1512375"/>
            <a:ext cx="1515900" cy="600"/>
          </a:xfrm>
          <a:prstGeom prst="bentConnector3">
            <a:avLst>
              <a:gd fmla="val 49997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87" name="Google Shape;287;p25"/>
          <p:cNvSpPr/>
          <p:nvPr/>
        </p:nvSpPr>
        <p:spPr>
          <a:xfrm>
            <a:off x="3477825" y="1343025"/>
            <a:ext cx="951300" cy="3387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</a:rPr>
              <a:t>G.synthesis</a:t>
            </a:r>
            <a:endParaRPr b="1" sz="1000">
              <a:solidFill>
                <a:schemeClr val="lt1"/>
              </a:solidFill>
            </a:endParaRPr>
          </a:p>
        </p:txBody>
      </p:sp>
      <p:sp>
        <p:nvSpPr>
          <p:cNvPr id="288" name="Google Shape;288;p25"/>
          <p:cNvSpPr/>
          <p:nvPr/>
        </p:nvSpPr>
        <p:spPr>
          <a:xfrm>
            <a:off x="3103963" y="1343025"/>
            <a:ext cx="338400" cy="3387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</a:rPr>
              <a:t>w</a:t>
            </a:r>
            <a:endParaRPr sz="800">
              <a:solidFill>
                <a:schemeClr val="lt1"/>
              </a:solidFill>
            </a:endParaRPr>
          </a:p>
        </p:txBody>
      </p:sp>
      <p:sp>
        <p:nvSpPr>
          <p:cNvPr id="289" name="Google Shape;289;p25"/>
          <p:cNvSpPr/>
          <p:nvPr/>
        </p:nvSpPr>
        <p:spPr>
          <a:xfrm>
            <a:off x="6406325" y="1172625"/>
            <a:ext cx="680100" cy="680100"/>
          </a:xfrm>
          <a:prstGeom prst="ellipse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lt1"/>
                </a:solidFill>
              </a:rPr>
              <a:t>Real</a:t>
            </a:r>
            <a:r>
              <a:rPr b="1" lang="en" sz="800">
                <a:solidFill>
                  <a:schemeClr val="lt1"/>
                </a:solidFill>
              </a:rPr>
              <a:t> Image</a:t>
            </a:r>
            <a:endParaRPr b="1" sz="800">
              <a:solidFill>
                <a:schemeClr val="lt1"/>
              </a:solidFill>
            </a:endParaRPr>
          </a:p>
        </p:txBody>
      </p:sp>
      <p:sp>
        <p:nvSpPr>
          <p:cNvPr id="290" name="Google Shape;290;p25"/>
          <p:cNvSpPr/>
          <p:nvPr/>
        </p:nvSpPr>
        <p:spPr>
          <a:xfrm>
            <a:off x="5487350" y="1172625"/>
            <a:ext cx="680100" cy="680100"/>
          </a:xfrm>
          <a:prstGeom prst="ellipse">
            <a:avLst/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</a:rPr>
              <a:t>D</a:t>
            </a:r>
            <a:endParaRPr b="1" sz="1200">
              <a:solidFill>
                <a:schemeClr val="lt1"/>
              </a:solidFill>
            </a:endParaRPr>
          </a:p>
        </p:txBody>
      </p:sp>
      <p:cxnSp>
        <p:nvCxnSpPr>
          <p:cNvPr id="291" name="Google Shape;291;p25"/>
          <p:cNvCxnSpPr>
            <a:stCxn id="284" idx="6"/>
            <a:endCxn id="290" idx="2"/>
          </p:cNvCxnSpPr>
          <p:nvPr/>
        </p:nvCxnSpPr>
        <p:spPr>
          <a:xfrm>
            <a:off x="5264400" y="1512375"/>
            <a:ext cx="222900" cy="600"/>
          </a:xfrm>
          <a:prstGeom prst="curvedConnector3">
            <a:avLst>
              <a:gd fmla="val 5001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2" name="Google Shape;292;p25"/>
          <p:cNvCxnSpPr>
            <a:stCxn id="289" idx="2"/>
            <a:endCxn id="290" idx="6"/>
          </p:cNvCxnSpPr>
          <p:nvPr/>
        </p:nvCxnSpPr>
        <p:spPr>
          <a:xfrm flipH="1">
            <a:off x="6167525" y="1512675"/>
            <a:ext cx="238800" cy="600"/>
          </a:xfrm>
          <a:prstGeom prst="curvedConnector3">
            <a:avLst>
              <a:gd fmla="val 50016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3" name="Google Shape;293;p25"/>
          <p:cNvCxnSpPr>
            <a:stCxn id="289" idx="4"/>
            <a:endCxn id="288" idx="2"/>
          </p:cNvCxnSpPr>
          <p:nvPr/>
        </p:nvCxnSpPr>
        <p:spPr>
          <a:xfrm flipH="1" rot="5400000">
            <a:off x="4924325" y="30675"/>
            <a:ext cx="171000" cy="3473100"/>
          </a:xfrm>
          <a:prstGeom prst="curvedConnector3">
            <a:avLst>
              <a:gd fmla="val -139254" name="adj1"/>
            </a:avLst>
          </a:prstGeom>
          <a:noFill/>
          <a:ln cap="flat" cmpd="sng" w="9525">
            <a:solidFill>
              <a:schemeClr val="accent2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294" name="Google Shape;294;p25"/>
          <p:cNvSpPr/>
          <p:nvPr/>
        </p:nvSpPr>
        <p:spPr>
          <a:xfrm>
            <a:off x="4910700" y="1981900"/>
            <a:ext cx="698400" cy="2109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?</a:t>
            </a:r>
            <a:endParaRPr/>
          </a:p>
        </p:txBody>
      </p:sp>
      <p:sp>
        <p:nvSpPr>
          <p:cNvPr id="295" name="Google Shape;295;p25"/>
          <p:cNvSpPr txBox="1"/>
          <p:nvPr/>
        </p:nvSpPr>
        <p:spPr>
          <a:xfrm>
            <a:off x="4501950" y="2137900"/>
            <a:ext cx="15159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inversion problem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33"/>
              <a:t>3.2. Current Progress </a:t>
            </a:r>
            <a:r>
              <a:rPr lang="en"/>
              <a:t>StyleGAN2 Fine-</a:t>
            </a:r>
            <a:r>
              <a:rPr lang="en"/>
              <a:t>tuning</a:t>
            </a:r>
            <a:endParaRPr/>
          </a:p>
        </p:txBody>
      </p:sp>
      <p:pic>
        <p:nvPicPr>
          <p:cNvPr id="301" name="Google Shape;30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2600" y="1056425"/>
            <a:ext cx="3530849" cy="3530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40874" y="1056425"/>
            <a:ext cx="3530849" cy="3530849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26"/>
          <p:cNvSpPr txBox="1"/>
          <p:nvPr/>
        </p:nvSpPr>
        <p:spPr>
          <a:xfrm>
            <a:off x="5008900" y="4675900"/>
            <a:ext cx="3462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(Synthesized Images, After 110 Epoches, ~48hrs)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4" name="Google Shape;304;p26"/>
          <p:cNvSpPr txBox="1"/>
          <p:nvPr/>
        </p:nvSpPr>
        <p:spPr>
          <a:xfrm>
            <a:off x="1206575" y="4675900"/>
            <a:ext cx="34629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(Output of Pretrained Model on FFHQ256)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2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Inversion of StyleGAN2</a:t>
            </a:r>
            <a:endParaRPr/>
          </a:p>
        </p:txBody>
      </p:sp>
      <p:pic>
        <p:nvPicPr>
          <p:cNvPr id="310" name="Google Shape;31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31300" y="897075"/>
            <a:ext cx="1828800" cy="1828800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27"/>
          <p:cNvSpPr txBox="1"/>
          <p:nvPr>
            <p:ph idx="1" type="body"/>
          </p:nvPr>
        </p:nvSpPr>
        <p:spPr>
          <a:xfrm>
            <a:off x="1297500" y="2277350"/>
            <a:ext cx="43632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Approach 1. : Learn the encoder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Create an encoder with VGG16 Backbone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Use pre-trained VGG16 for feature extraction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Make generated image feature to be closer to the target image input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+ Pixel-wise loss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Problems</a:t>
            </a:r>
            <a:endParaRPr/>
          </a:p>
          <a:p>
            <a:pPr indent="-298450" lvl="0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" sz="1100"/>
              <a:t>Does not generates realistic images</a:t>
            </a:r>
            <a:endParaRPr b="1" sz="1100"/>
          </a:p>
          <a:p>
            <a:pPr indent="-298450" lvl="0" marL="131445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 sz="1100"/>
              <a:t>Learns up to the power of pre-trained VGG16</a:t>
            </a:r>
            <a:endParaRPr sz="1100"/>
          </a:p>
          <a:p>
            <a:pPr indent="-298450" lvl="0" marL="131445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 sz="1100"/>
              <a:t>Not all the d-dim space are valid inputs</a:t>
            </a:r>
            <a:endParaRPr sz="1100"/>
          </a:p>
          <a:p>
            <a:pPr indent="-298450" lvl="0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 sz="1100"/>
              <a:t>High cost</a:t>
            </a:r>
            <a:endParaRPr sz="1100"/>
          </a:p>
          <a:p>
            <a:pPr indent="-298450" lvl="0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 sz="1100"/>
              <a:t>Exploding</a:t>
            </a:r>
            <a:r>
              <a:rPr lang="en" sz="1100"/>
              <a:t> gradient problem</a:t>
            </a:r>
            <a:endParaRPr sz="1100"/>
          </a:p>
        </p:txBody>
      </p:sp>
      <p:pic>
        <p:nvPicPr>
          <p:cNvPr id="312" name="Google Shape;312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31300" y="2821325"/>
            <a:ext cx="1828800" cy="1828800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27"/>
          <p:cNvSpPr txBox="1"/>
          <p:nvPr/>
        </p:nvSpPr>
        <p:spPr>
          <a:xfrm flipH="1">
            <a:off x="7279000" y="558375"/>
            <a:ext cx="1181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Real Images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4" name="Google Shape;314;p27"/>
          <p:cNvSpPr txBox="1"/>
          <p:nvPr/>
        </p:nvSpPr>
        <p:spPr>
          <a:xfrm flipH="1">
            <a:off x="6631250" y="4650125"/>
            <a:ext cx="1828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Reconstruction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After 30 Epoches (~6hrs)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5" name="Google Shape;315;p27"/>
          <p:cNvSpPr/>
          <p:nvPr/>
        </p:nvSpPr>
        <p:spPr>
          <a:xfrm>
            <a:off x="2046350" y="1092225"/>
            <a:ext cx="1156800" cy="3387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</a:rPr>
              <a:t>Image Encoder</a:t>
            </a:r>
            <a:endParaRPr b="1" sz="1000">
              <a:solidFill>
                <a:schemeClr val="dk1"/>
              </a:solidFill>
            </a:endParaRPr>
          </a:p>
        </p:txBody>
      </p:sp>
      <p:sp>
        <p:nvSpPr>
          <p:cNvPr id="316" name="Google Shape;316;p27"/>
          <p:cNvSpPr/>
          <p:nvPr/>
        </p:nvSpPr>
        <p:spPr>
          <a:xfrm>
            <a:off x="1226650" y="921525"/>
            <a:ext cx="680100" cy="680100"/>
          </a:xfrm>
          <a:prstGeom prst="ellipse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lt1"/>
                </a:solidFill>
              </a:rPr>
              <a:t>Real</a:t>
            </a:r>
            <a:r>
              <a:rPr b="1" lang="en" sz="800">
                <a:solidFill>
                  <a:schemeClr val="lt1"/>
                </a:solidFill>
              </a:rPr>
              <a:t> Image</a:t>
            </a:r>
            <a:endParaRPr b="1" sz="800">
              <a:solidFill>
                <a:schemeClr val="lt1"/>
              </a:solidFill>
            </a:endParaRPr>
          </a:p>
        </p:txBody>
      </p:sp>
      <p:sp>
        <p:nvSpPr>
          <p:cNvPr id="317" name="Google Shape;317;p27"/>
          <p:cNvSpPr/>
          <p:nvPr/>
        </p:nvSpPr>
        <p:spPr>
          <a:xfrm>
            <a:off x="4112950" y="1092225"/>
            <a:ext cx="1156800" cy="338700"/>
          </a:xfrm>
          <a:prstGeom prst="rect">
            <a:avLst/>
          </a:prstGeom>
          <a:solidFill>
            <a:srgbClr val="741B4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</a:rPr>
              <a:t>Generator.eval()</a:t>
            </a:r>
            <a:endParaRPr b="1" sz="10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</a:rPr>
              <a:t>(StyleGAN2)</a:t>
            </a:r>
            <a:endParaRPr b="1" sz="1000">
              <a:solidFill>
                <a:schemeClr val="lt1"/>
              </a:solidFill>
            </a:endParaRPr>
          </a:p>
        </p:txBody>
      </p:sp>
      <p:sp>
        <p:nvSpPr>
          <p:cNvPr id="318" name="Google Shape;318;p27"/>
          <p:cNvSpPr/>
          <p:nvPr/>
        </p:nvSpPr>
        <p:spPr>
          <a:xfrm>
            <a:off x="5409350" y="921525"/>
            <a:ext cx="680100" cy="680100"/>
          </a:xfrm>
          <a:prstGeom prst="ellipse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lt1"/>
                </a:solidFill>
              </a:rPr>
              <a:t>Synth.</a:t>
            </a:r>
            <a:r>
              <a:rPr b="1" lang="en" sz="800">
                <a:solidFill>
                  <a:schemeClr val="lt1"/>
                </a:solidFill>
              </a:rPr>
              <a:t> Image</a:t>
            </a:r>
            <a:endParaRPr b="1" sz="800">
              <a:solidFill>
                <a:schemeClr val="lt1"/>
              </a:solidFill>
            </a:endParaRPr>
          </a:p>
        </p:txBody>
      </p:sp>
      <p:sp>
        <p:nvSpPr>
          <p:cNvPr id="319" name="Google Shape;319;p27"/>
          <p:cNvSpPr/>
          <p:nvPr/>
        </p:nvSpPr>
        <p:spPr>
          <a:xfrm>
            <a:off x="3342750" y="992775"/>
            <a:ext cx="630600" cy="5376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</a:rPr>
              <a:t>Embedding</a:t>
            </a:r>
            <a:endParaRPr sz="800">
              <a:solidFill>
                <a:schemeClr val="lt1"/>
              </a:solidFill>
            </a:endParaRPr>
          </a:p>
        </p:txBody>
      </p:sp>
      <p:sp>
        <p:nvSpPr>
          <p:cNvPr id="320" name="Google Shape;320;p27"/>
          <p:cNvSpPr/>
          <p:nvPr/>
        </p:nvSpPr>
        <p:spPr>
          <a:xfrm>
            <a:off x="3045450" y="1739750"/>
            <a:ext cx="1156800" cy="258000"/>
          </a:xfrm>
          <a:prstGeom prst="rect">
            <a:avLst/>
          </a:prstGeom>
          <a:solidFill>
            <a:srgbClr val="741B4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</a:rPr>
              <a:t>VGG16.eval()</a:t>
            </a:r>
            <a:endParaRPr b="1" sz="1000">
              <a:solidFill>
                <a:schemeClr val="lt1"/>
              </a:solidFill>
            </a:endParaRPr>
          </a:p>
        </p:txBody>
      </p:sp>
      <p:cxnSp>
        <p:nvCxnSpPr>
          <p:cNvPr id="321" name="Google Shape;321;p27"/>
          <p:cNvCxnSpPr>
            <a:stCxn id="316" idx="4"/>
            <a:endCxn id="320" idx="1"/>
          </p:cNvCxnSpPr>
          <p:nvPr/>
        </p:nvCxnSpPr>
        <p:spPr>
          <a:xfrm flipH="1" rot="-5400000">
            <a:off x="2172550" y="995775"/>
            <a:ext cx="267000" cy="14787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2" name="Google Shape;322;p27"/>
          <p:cNvCxnSpPr>
            <a:stCxn id="318" idx="4"/>
            <a:endCxn id="320" idx="3"/>
          </p:cNvCxnSpPr>
          <p:nvPr/>
        </p:nvCxnSpPr>
        <p:spPr>
          <a:xfrm rot="5400000">
            <a:off x="4842350" y="961575"/>
            <a:ext cx="267000" cy="15471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3" name="Google Shape;323;p27"/>
          <p:cNvCxnSpPr>
            <a:stCxn id="316" idx="6"/>
            <a:endCxn id="315" idx="1"/>
          </p:cNvCxnSpPr>
          <p:nvPr/>
        </p:nvCxnSpPr>
        <p:spPr>
          <a:xfrm>
            <a:off x="1906750" y="1261575"/>
            <a:ext cx="139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24" name="Google Shape;324;p27"/>
          <p:cNvCxnSpPr>
            <a:stCxn id="315" idx="3"/>
            <a:endCxn id="319" idx="1"/>
          </p:cNvCxnSpPr>
          <p:nvPr/>
        </p:nvCxnSpPr>
        <p:spPr>
          <a:xfrm>
            <a:off x="3203150" y="1261575"/>
            <a:ext cx="139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25" name="Google Shape;325;p27"/>
          <p:cNvCxnSpPr>
            <a:stCxn id="319" idx="3"/>
            <a:endCxn id="317" idx="1"/>
          </p:cNvCxnSpPr>
          <p:nvPr/>
        </p:nvCxnSpPr>
        <p:spPr>
          <a:xfrm>
            <a:off x="3973350" y="1261575"/>
            <a:ext cx="139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26" name="Google Shape;326;p27"/>
          <p:cNvCxnSpPr>
            <a:stCxn id="317" idx="3"/>
            <a:endCxn id="318" idx="2"/>
          </p:cNvCxnSpPr>
          <p:nvPr/>
        </p:nvCxnSpPr>
        <p:spPr>
          <a:xfrm>
            <a:off x="5269750" y="1261575"/>
            <a:ext cx="139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28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Inversion of StyleGAN2</a:t>
            </a:r>
            <a:endParaRPr/>
          </a:p>
        </p:txBody>
      </p:sp>
      <p:pic>
        <p:nvPicPr>
          <p:cNvPr id="332" name="Google Shape;33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31300" y="897075"/>
            <a:ext cx="1828800" cy="1828800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28"/>
          <p:cNvSpPr txBox="1"/>
          <p:nvPr>
            <p:ph idx="1" type="body"/>
          </p:nvPr>
        </p:nvSpPr>
        <p:spPr>
          <a:xfrm>
            <a:off x="1297500" y="1972550"/>
            <a:ext cx="43632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Approach 2. : Overfitting Image Embeddings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Use pre-trained VGG16 for feature extraction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Same loss as Approach 1, but learn the embedding vector directly.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Problems</a:t>
            </a:r>
            <a:endParaRPr sz="1100"/>
          </a:p>
          <a:p>
            <a:pPr indent="-298450" lvl="0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 sz="1100"/>
              <a:t>Does not generalize: Only embedding of the target image can be earned, not the mapping function</a:t>
            </a:r>
            <a:endParaRPr sz="1100"/>
          </a:p>
          <a:p>
            <a:pPr indent="-298450" lvl="0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 sz="1100"/>
              <a:t>Time cost is high, especially for the service scenario</a:t>
            </a:r>
            <a:endParaRPr sz="1100"/>
          </a:p>
        </p:txBody>
      </p:sp>
      <p:pic>
        <p:nvPicPr>
          <p:cNvPr id="334" name="Google Shape;334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31300" y="2807425"/>
            <a:ext cx="1828800" cy="1828800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Google Shape;335;p28"/>
          <p:cNvSpPr txBox="1"/>
          <p:nvPr/>
        </p:nvSpPr>
        <p:spPr>
          <a:xfrm flipH="1">
            <a:off x="7279000" y="558375"/>
            <a:ext cx="1181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Real</a:t>
            </a:r>
            <a:r>
              <a:rPr b="1"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Images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6" name="Google Shape;336;p28"/>
          <p:cNvSpPr txBox="1"/>
          <p:nvPr/>
        </p:nvSpPr>
        <p:spPr>
          <a:xfrm flipH="1">
            <a:off x="6305450" y="4650125"/>
            <a:ext cx="2154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Reconstruction after 256 Iter.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7" name="Google Shape;337;p28"/>
          <p:cNvSpPr/>
          <p:nvPr/>
        </p:nvSpPr>
        <p:spPr>
          <a:xfrm>
            <a:off x="2046350" y="1092225"/>
            <a:ext cx="1156800" cy="338700"/>
          </a:xfrm>
          <a:prstGeom prst="rect">
            <a:avLst/>
          </a:prstGeom>
          <a:solidFill>
            <a:srgbClr val="7F6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</a:rPr>
              <a:t>Image Encoder</a:t>
            </a:r>
            <a:endParaRPr b="1" sz="1000">
              <a:solidFill>
                <a:schemeClr val="dk1"/>
              </a:solidFill>
            </a:endParaRPr>
          </a:p>
        </p:txBody>
      </p:sp>
      <p:sp>
        <p:nvSpPr>
          <p:cNvPr id="338" name="Google Shape;338;p28"/>
          <p:cNvSpPr/>
          <p:nvPr/>
        </p:nvSpPr>
        <p:spPr>
          <a:xfrm>
            <a:off x="1226650" y="921525"/>
            <a:ext cx="680100" cy="680100"/>
          </a:xfrm>
          <a:prstGeom prst="ellipse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lt1"/>
                </a:solidFill>
              </a:rPr>
              <a:t>Real Image</a:t>
            </a:r>
            <a:endParaRPr b="1" sz="800">
              <a:solidFill>
                <a:schemeClr val="lt1"/>
              </a:solidFill>
            </a:endParaRPr>
          </a:p>
        </p:txBody>
      </p:sp>
      <p:sp>
        <p:nvSpPr>
          <p:cNvPr id="339" name="Google Shape;339;p28"/>
          <p:cNvSpPr/>
          <p:nvPr/>
        </p:nvSpPr>
        <p:spPr>
          <a:xfrm>
            <a:off x="4112950" y="1092225"/>
            <a:ext cx="1156800" cy="338700"/>
          </a:xfrm>
          <a:prstGeom prst="rect">
            <a:avLst/>
          </a:prstGeom>
          <a:solidFill>
            <a:srgbClr val="741B4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</a:rPr>
              <a:t>Generator.eval()</a:t>
            </a:r>
            <a:endParaRPr b="1" sz="10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</a:rPr>
              <a:t>(StyleGAN2)</a:t>
            </a:r>
            <a:endParaRPr b="1" sz="1000">
              <a:solidFill>
                <a:schemeClr val="lt1"/>
              </a:solidFill>
            </a:endParaRPr>
          </a:p>
        </p:txBody>
      </p:sp>
      <p:sp>
        <p:nvSpPr>
          <p:cNvPr id="340" name="Google Shape;340;p28"/>
          <p:cNvSpPr/>
          <p:nvPr/>
        </p:nvSpPr>
        <p:spPr>
          <a:xfrm>
            <a:off x="5409350" y="921525"/>
            <a:ext cx="680100" cy="680100"/>
          </a:xfrm>
          <a:prstGeom prst="ellipse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lt1"/>
                </a:solidFill>
              </a:rPr>
              <a:t>Synth. Image</a:t>
            </a:r>
            <a:endParaRPr b="1" sz="800">
              <a:solidFill>
                <a:schemeClr val="lt1"/>
              </a:solidFill>
            </a:endParaRPr>
          </a:p>
        </p:txBody>
      </p:sp>
      <p:sp>
        <p:nvSpPr>
          <p:cNvPr id="341" name="Google Shape;341;p28"/>
          <p:cNvSpPr/>
          <p:nvPr/>
        </p:nvSpPr>
        <p:spPr>
          <a:xfrm>
            <a:off x="3342750" y="992775"/>
            <a:ext cx="630600" cy="5376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dk1"/>
                </a:solidFill>
              </a:rPr>
              <a:t>Embedding</a:t>
            </a:r>
            <a:endParaRPr b="1" sz="800">
              <a:solidFill>
                <a:schemeClr val="dk1"/>
              </a:solidFill>
            </a:endParaRPr>
          </a:p>
        </p:txBody>
      </p:sp>
      <p:sp>
        <p:nvSpPr>
          <p:cNvPr id="342" name="Google Shape;342;p28"/>
          <p:cNvSpPr/>
          <p:nvPr/>
        </p:nvSpPr>
        <p:spPr>
          <a:xfrm>
            <a:off x="3045450" y="1739750"/>
            <a:ext cx="1156800" cy="258000"/>
          </a:xfrm>
          <a:prstGeom prst="rect">
            <a:avLst/>
          </a:prstGeom>
          <a:solidFill>
            <a:srgbClr val="741B4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</a:rPr>
              <a:t>VGG16.eval()</a:t>
            </a:r>
            <a:endParaRPr b="1" sz="1000">
              <a:solidFill>
                <a:schemeClr val="lt1"/>
              </a:solidFill>
            </a:endParaRPr>
          </a:p>
        </p:txBody>
      </p:sp>
      <p:cxnSp>
        <p:nvCxnSpPr>
          <p:cNvPr id="343" name="Google Shape;343;p28"/>
          <p:cNvCxnSpPr>
            <a:stCxn id="338" idx="4"/>
            <a:endCxn id="342" idx="1"/>
          </p:cNvCxnSpPr>
          <p:nvPr/>
        </p:nvCxnSpPr>
        <p:spPr>
          <a:xfrm flipH="1" rot="-5400000">
            <a:off x="2172550" y="995775"/>
            <a:ext cx="267000" cy="14787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4" name="Google Shape;344;p28"/>
          <p:cNvCxnSpPr>
            <a:stCxn id="340" idx="4"/>
            <a:endCxn id="342" idx="3"/>
          </p:cNvCxnSpPr>
          <p:nvPr/>
        </p:nvCxnSpPr>
        <p:spPr>
          <a:xfrm rot="5400000">
            <a:off x="4842350" y="961575"/>
            <a:ext cx="267000" cy="15471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5" name="Google Shape;345;p28"/>
          <p:cNvCxnSpPr>
            <a:stCxn id="341" idx="3"/>
            <a:endCxn id="339" idx="1"/>
          </p:cNvCxnSpPr>
          <p:nvPr/>
        </p:nvCxnSpPr>
        <p:spPr>
          <a:xfrm>
            <a:off x="3973350" y="1261575"/>
            <a:ext cx="139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46" name="Google Shape;346;p28"/>
          <p:cNvCxnSpPr>
            <a:stCxn id="339" idx="3"/>
            <a:endCxn id="340" idx="2"/>
          </p:cNvCxnSpPr>
          <p:nvPr/>
        </p:nvCxnSpPr>
        <p:spPr>
          <a:xfrm>
            <a:off x="5269750" y="1261575"/>
            <a:ext cx="139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47" name="Google Shape;347;p28"/>
          <p:cNvSpPr/>
          <p:nvPr/>
        </p:nvSpPr>
        <p:spPr>
          <a:xfrm>
            <a:off x="2284700" y="921525"/>
            <a:ext cx="680100" cy="680100"/>
          </a:xfrm>
          <a:prstGeom prst="mathMultiply">
            <a:avLst>
              <a:gd fmla="val 23520" name="adj1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2" name="Google Shape;35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31250" y="2807425"/>
            <a:ext cx="1828800" cy="1828800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29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Inversion of StyleGAN2</a:t>
            </a:r>
            <a:endParaRPr/>
          </a:p>
        </p:txBody>
      </p:sp>
      <p:pic>
        <p:nvPicPr>
          <p:cNvPr id="354" name="Google Shape;354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31300" y="897075"/>
            <a:ext cx="1828800" cy="1828800"/>
          </a:xfrm>
          <a:prstGeom prst="rect">
            <a:avLst/>
          </a:prstGeom>
          <a:noFill/>
          <a:ln>
            <a:noFill/>
          </a:ln>
        </p:spPr>
      </p:pic>
      <p:sp>
        <p:nvSpPr>
          <p:cNvPr id="355" name="Google Shape;355;p29"/>
          <p:cNvSpPr txBox="1"/>
          <p:nvPr>
            <p:ph idx="1" type="body"/>
          </p:nvPr>
        </p:nvSpPr>
        <p:spPr>
          <a:xfrm>
            <a:off x="1297500" y="2124950"/>
            <a:ext cx="43632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Approach 3 : Reverse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Training with random noise.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G.mapping ensures to learn the space of realistic image embedding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Problems</a:t>
            </a:r>
            <a:endParaRPr sz="1100"/>
          </a:p>
          <a:p>
            <a:pPr indent="-298450" lvl="0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 sz="1100"/>
              <a:t>Missing the embedding space of the real image</a:t>
            </a:r>
            <a:endParaRPr sz="1100"/>
          </a:p>
          <a:p>
            <a:pPr indent="-298450" lvl="0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 sz="1100"/>
              <a:t>Image Encoder is many-to-one map (dimension)</a:t>
            </a:r>
            <a:endParaRPr sz="1100"/>
          </a:p>
        </p:txBody>
      </p:sp>
      <p:sp>
        <p:nvSpPr>
          <p:cNvPr id="356" name="Google Shape;356;p29"/>
          <p:cNvSpPr txBox="1"/>
          <p:nvPr/>
        </p:nvSpPr>
        <p:spPr>
          <a:xfrm flipH="1">
            <a:off x="7279000" y="558375"/>
            <a:ext cx="1181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Target Images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7" name="Google Shape;357;p29"/>
          <p:cNvSpPr txBox="1"/>
          <p:nvPr/>
        </p:nvSpPr>
        <p:spPr>
          <a:xfrm flipH="1">
            <a:off x="6631250" y="4650125"/>
            <a:ext cx="1828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Reconstruction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after 8576 iter.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8" name="Google Shape;358;p29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Inversion of StyleGAN2</a:t>
            </a:r>
            <a:endParaRPr/>
          </a:p>
        </p:txBody>
      </p:sp>
      <p:sp>
        <p:nvSpPr>
          <p:cNvPr id="359" name="Google Shape;359;p29"/>
          <p:cNvSpPr/>
          <p:nvPr/>
        </p:nvSpPr>
        <p:spPr>
          <a:xfrm>
            <a:off x="2117200" y="1419225"/>
            <a:ext cx="951300" cy="338700"/>
          </a:xfrm>
          <a:prstGeom prst="rect">
            <a:avLst/>
          </a:prstGeom>
          <a:solidFill>
            <a:srgbClr val="741B4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</a:rPr>
              <a:t>G.mapping</a:t>
            </a:r>
            <a:endParaRPr b="1" sz="1000">
              <a:solidFill>
                <a:schemeClr val="lt1"/>
              </a:solidFill>
            </a:endParaRPr>
          </a:p>
        </p:txBody>
      </p:sp>
      <p:sp>
        <p:nvSpPr>
          <p:cNvPr id="360" name="Google Shape;360;p29"/>
          <p:cNvSpPr/>
          <p:nvPr/>
        </p:nvSpPr>
        <p:spPr>
          <a:xfrm>
            <a:off x="1579650" y="1011825"/>
            <a:ext cx="630600" cy="3387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</a:rPr>
              <a:t>z~Normal</a:t>
            </a:r>
            <a:endParaRPr sz="800">
              <a:solidFill>
                <a:schemeClr val="lt1"/>
              </a:solidFill>
            </a:endParaRPr>
          </a:p>
        </p:txBody>
      </p:sp>
      <p:sp>
        <p:nvSpPr>
          <p:cNvPr id="361" name="Google Shape;361;p29"/>
          <p:cNvSpPr/>
          <p:nvPr/>
        </p:nvSpPr>
        <p:spPr>
          <a:xfrm>
            <a:off x="4660500" y="1248525"/>
            <a:ext cx="680100" cy="680100"/>
          </a:xfrm>
          <a:prstGeom prst="ellipse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lt1"/>
                </a:solidFill>
              </a:rPr>
              <a:t>Synth. Image</a:t>
            </a:r>
            <a:endParaRPr b="1" sz="800">
              <a:solidFill>
                <a:schemeClr val="lt1"/>
              </a:solidFill>
            </a:endParaRPr>
          </a:p>
        </p:txBody>
      </p:sp>
      <p:sp>
        <p:nvSpPr>
          <p:cNvPr id="362" name="Google Shape;362;p29"/>
          <p:cNvSpPr/>
          <p:nvPr/>
        </p:nvSpPr>
        <p:spPr>
          <a:xfrm>
            <a:off x="5803450" y="1966875"/>
            <a:ext cx="338400" cy="3387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</a:rPr>
              <a:t>w’</a:t>
            </a:r>
            <a:endParaRPr sz="800">
              <a:solidFill>
                <a:schemeClr val="lt1"/>
              </a:solidFill>
            </a:endParaRPr>
          </a:p>
        </p:txBody>
      </p:sp>
      <p:cxnSp>
        <p:nvCxnSpPr>
          <p:cNvPr id="363" name="Google Shape;363;p29"/>
          <p:cNvCxnSpPr>
            <a:stCxn id="360" idx="2"/>
            <a:endCxn id="359" idx="1"/>
          </p:cNvCxnSpPr>
          <p:nvPr/>
        </p:nvCxnSpPr>
        <p:spPr>
          <a:xfrm flipH="1" rot="-5400000">
            <a:off x="1887000" y="1358475"/>
            <a:ext cx="238200" cy="2223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64" name="Google Shape;364;p29"/>
          <p:cNvCxnSpPr>
            <a:stCxn id="359" idx="3"/>
            <a:endCxn id="361" idx="2"/>
          </p:cNvCxnSpPr>
          <p:nvPr/>
        </p:nvCxnSpPr>
        <p:spPr>
          <a:xfrm>
            <a:off x="3068500" y="1588575"/>
            <a:ext cx="1592100" cy="600"/>
          </a:xfrm>
          <a:prstGeom prst="bentConnector3">
            <a:avLst>
              <a:gd fmla="val 49997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65" name="Google Shape;365;p29"/>
          <p:cNvSpPr/>
          <p:nvPr/>
        </p:nvSpPr>
        <p:spPr>
          <a:xfrm>
            <a:off x="3477825" y="1419225"/>
            <a:ext cx="951300" cy="338700"/>
          </a:xfrm>
          <a:prstGeom prst="rect">
            <a:avLst/>
          </a:prstGeom>
          <a:solidFill>
            <a:srgbClr val="741B4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</a:rPr>
              <a:t>G.synthesis</a:t>
            </a:r>
            <a:endParaRPr b="1" sz="1000">
              <a:solidFill>
                <a:schemeClr val="lt1"/>
              </a:solidFill>
            </a:endParaRPr>
          </a:p>
        </p:txBody>
      </p:sp>
      <p:sp>
        <p:nvSpPr>
          <p:cNvPr id="366" name="Google Shape;366;p29"/>
          <p:cNvSpPr/>
          <p:nvPr/>
        </p:nvSpPr>
        <p:spPr>
          <a:xfrm>
            <a:off x="3103963" y="1419225"/>
            <a:ext cx="338400" cy="3387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</a:rPr>
              <a:t>w</a:t>
            </a:r>
            <a:endParaRPr sz="800">
              <a:solidFill>
                <a:schemeClr val="lt1"/>
              </a:solidFill>
            </a:endParaRPr>
          </a:p>
        </p:txBody>
      </p:sp>
      <p:cxnSp>
        <p:nvCxnSpPr>
          <p:cNvPr id="367" name="Google Shape;367;p29"/>
          <p:cNvCxnSpPr>
            <a:stCxn id="361" idx="4"/>
            <a:endCxn id="362" idx="1"/>
          </p:cNvCxnSpPr>
          <p:nvPr/>
        </p:nvCxnSpPr>
        <p:spPr>
          <a:xfrm flipH="1" rot="-5400000">
            <a:off x="5298150" y="1631025"/>
            <a:ext cx="207600" cy="8028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68" name="Google Shape;368;p29"/>
          <p:cNvSpPr/>
          <p:nvPr/>
        </p:nvSpPr>
        <p:spPr>
          <a:xfrm>
            <a:off x="4422150" y="1966875"/>
            <a:ext cx="1156800" cy="3387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</a:rPr>
              <a:t>Image Encoder</a:t>
            </a:r>
            <a:endParaRPr b="1" sz="1000">
              <a:solidFill>
                <a:schemeClr val="dk1"/>
              </a:solidFill>
            </a:endParaRPr>
          </a:p>
        </p:txBody>
      </p:sp>
      <p:sp>
        <p:nvSpPr>
          <p:cNvPr id="369" name="Google Shape;369;p29"/>
          <p:cNvSpPr/>
          <p:nvPr/>
        </p:nvSpPr>
        <p:spPr>
          <a:xfrm>
            <a:off x="4599150" y="887775"/>
            <a:ext cx="802800" cy="3225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</a:rPr>
              <a:t>Loss</a:t>
            </a:r>
            <a:endParaRPr b="1" sz="1000">
              <a:solidFill>
                <a:schemeClr val="dk1"/>
              </a:solidFill>
            </a:endParaRPr>
          </a:p>
        </p:txBody>
      </p:sp>
      <p:cxnSp>
        <p:nvCxnSpPr>
          <p:cNvPr id="370" name="Google Shape;370;p29"/>
          <p:cNvCxnSpPr>
            <a:stCxn id="366" idx="0"/>
            <a:endCxn id="369" idx="2"/>
          </p:cNvCxnSpPr>
          <p:nvPr/>
        </p:nvCxnSpPr>
        <p:spPr>
          <a:xfrm rot="-5400000">
            <a:off x="3751063" y="571125"/>
            <a:ext cx="370200" cy="13260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71" name="Google Shape;371;p29"/>
          <p:cNvCxnSpPr>
            <a:stCxn id="369" idx="6"/>
            <a:endCxn id="362" idx="3"/>
          </p:cNvCxnSpPr>
          <p:nvPr/>
        </p:nvCxnSpPr>
        <p:spPr>
          <a:xfrm>
            <a:off x="5401950" y="1049025"/>
            <a:ext cx="739800" cy="1087200"/>
          </a:xfrm>
          <a:prstGeom prst="curvedConnector3">
            <a:avLst>
              <a:gd fmla="val 1322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2" name="Google Shape;372;p29"/>
          <p:cNvSpPr/>
          <p:nvPr/>
        </p:nvSpPr>
        <p:spPr>
          <a:xfrm>
            <a:off x="1527407" y="3848525"/>
            <a:ext cx="2480868" cy="843912"/>
          </a:xfrm>
          <a:prstGeom prst="cloud">
            <a:avLst/>
          </a:prstGeom>
          <a:noFill/>
          <a:ln cap="flat" cmpd="sng" w="2857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Realistic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Embeddings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373" name="Google Shape;373;p29"/>
          <p:cNvSpPr/>
          <p:nvPr/>
        </p:nvSpPr>
        <p:spPr>
          <a:xfrm>
            <a:off x="2808850" y="3826762"/>
            <a:ext cx="2851848" cy="887436"/>
          </a:xfrm>
          <a:prstGeom prst="cloud">
            <a:avLst/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</a:rPr>
              <a:t>Reconstructing</a:t>
            </a:r>
            <a:endParaRPr sz="1000">
              <a:solidFill>
                <a:schemeClr val="lt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</a:rPr>
              <a:t>embeddings</a:t>
            </a:r>
            <a:endParaRPr sz="1000">
              <a:solidFill>
                <a:schemeClr val="lt1"/>
              </a:solidFill>
            </a:endParaRPr>
          </a:p>
        </p:txBody>
      </p:sp>
      <p:sp>
        <p:nvSpPr>
          <p:cNvPr id="374" name="Google Shape;374;p29"/>
          <p:cNvSpPr/>
          <p:nvPr/>
        </p:nvSpPr>
        <p:spPr>
          <a:xfrm>
            <a:off x="3103975" y="4008897"/>
            <a:ext cx="680076" cy="523152"/>
          </a:xfrm>
          <a:prstGeom prst="cloud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!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9" name="Google Shape;37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31300" y="2807425"/>
            <a:ext cx="1828800" cy="1828800"/>
          </a:xfrm>
          <a:prstGeom prst="rect">
            <a:avLst/>
          </a:prstGeom>
          <a:noFill/>
          <a:ln>
            <a:noFill/>
          </a:ln>
        </p:spPr>
      </p:pic>
      <p:sp>
        <p:nvSpPr>
          <p:cNvPr id="380" name="Google Shape;380;p3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Inversion of StyleGAN2</a:t>
            </a:r>
            <a:endParaRPr/>
          </a:p>
        </p:txBody>
      </p:sp>
      <p:pic>
        <p:nvPicPr>
          <p:cNvPr id="381" name="Google Shape;381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31300" y="897075"/>
            <a:ext cx="1828800" cy="1828800"/>
          </a:xfrm>
          <a:prstGeom prst="rect">
            <a:avLst/>
          </a:prstGeom>
          <a:noFill/>
          <a:ln>
            <a:noFill/>
          </a:ln>
        </p:spPr>
      </p:pic>
      <p:sp>
        <p:nvSpPr>
          <p:cNvPr id="382" name="Google Shape;382;p30"/>
          <p:cNvSpPr txBox="1"/>
          <p:nvPr>
            <p:ph idx="1" type="body"/>
          </p:nvPr>
        </p:nvSpPr>
        <p:spPr>
          <a:xfrm>
            <a:off x="1297500" y="2571750"/>
            <a:ext cx="4363200" cy="196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Approach 3.1 : Reverse with statistics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Training with random noise, but now modify moments of w to be matched to the statistics of the pretrained embedding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Current implementation: Matching 2st moment, alter 1st as convex combination.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Problems</a:t>
            </a:r>
            <a:endParaRPr sz="1100"/>
          </a:p>
          <a:p>
            <a:pPr indent="-298450" lvl="0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 sz="1100"/>
              <a:t>Still not there yet!</a:t>
            </a:r>
            <a:endParaRPr sz="1100"/>
          </a:p>
        </p:txBody>
      </p:sp>
      <p:sp>
        <p:nvSpPr>
          <p:cNvPr id="383" name="Google Shape;383;p30"/>
          <p:cNvSpPr txBox="1"/>
          <p:nvPr/>
        </p:nvSpPr>
        <p:spPr>
          <a:xfrm flipH="1">
            <a:off x="7279000" y="558375"/>
            <a:ext cx="1181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Target Images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4" name="Google Shape;384;p30"/>
          <p:cNvSpPr txBox="1"/>
          <p:nvPr/>
        </p:nvSpPr>
        <p:spPr>
          <a:xfrm flipH="1">
            <a:off x="6631250" y="4650125"/>
            <a:ext cx="1828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Reconstruction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after </a:t>
            </a:r>
            <a:r>
              <a:rPr b="1"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8576 iter.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5" name="Google Shape;385;p3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Inversion of StyleGAN2</a:t>
            </a:r>
            <a:endParaRPr/>
          </a:p>
        </p:txBody>
      </p:sp>
      <p:sp>
        <p:nvSpPr>
          <p:cNvPr id="386" name="Google Shape;386;p30"/>
          <p:cNvSpPr/>
          <p:nvPr/>
        </p:nvSpPr>
        <p:spPr>
          <a:xfrm>
            <a:off x="2117200" y="1419225"/>
            <a:ext cx="951300" cy="338700"/>
          </a:xfrm>
          <a:prstGeom prst="rect">
            <a:avLst/>
          </a:prstGeom>
          <a:solidFill>
            <a:srgbClr val="741B4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</a:rPr>
              <a:t>G.mapping</a:t>
            </a:r>
            <a:endParaRPr b="1" sz="1000">
              <a:solidFill>
                <a:schemeClr val="lt1"/>
              </a:solidFill>
            </a:endParaRPr>
          </a:p>
        </p:txBody>
      </p:sp>
      <p:sp>
        <p:nvSpPr>
          <p:cNvPr id="387" name="Google Shape;387;p30"/>
          <p:cNvSpPr/>
          <p:nvPr/>
        </p:nvSpPr>
        <p:spPr>
          <a:xfrm>
            <a:off x="1579650" y="1011825"/>
            <a:ext cx="630600" cy="3387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</a:rPr>
              <a:t>z~Normal</a:t>
            </a:r>
            <a:endParaRPr sz="800">
              <a:solidFill>
                <a:schemeClr val="lt1"/>
              </a:solidFill>
            </a:endParaRPr>
          </a:p>
        </p:txBody>
      </p:sp>
      <p:sp>
        <p:nvSpPr>
          <p:cNvPr id="388" name="Google Shape;388;p30"/>
          <p:cNvSpPr/>
          <p:nvPr/>
        </p:nvSpPr>
        <p:spPr>
          <a:xfrm>
            <a:off x="4660500" y="1248525"/>
            <a:ext cx="680100" cy="680100"/>
          </a:xfrm>
          <a:prstGeom prst="ellipse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lt1"/>
                </a:solidFill>
              </a:rPr>
              <a:t>Synth. Image</a:t>
            </a:r>
            <a:endParaRPr b="1" sz="800">
              <a:solidFill>
                <a:schemeClr val="lt1"/>
              </a:solidFill>
            </a:endParaRPr>
          </a:p>
        </p:txBody>
      </p:sp>
      <p:sp>
        <p:nvSpPr>
          <p:cNvPr id="389" name="Google Shape;389;p30"/>
          <p:cNvSpPr/>
          <p:nvPr/>
        </p:nvSpPr>
        <p:spPr>
          <a:xfrm>
            <a:off x="5803450" y="1966875"/>
            <a:ext cx="338400" cy="3387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</a:rPr>
              <a:t>w’</a:t>
            </a:r>
            <a:endParaRPr sz="800">
              <a:solidFill>
                <a:schemeClr val="lt1"/>
              </a:solidFill>
            </a:endParaRPr>
          </a:p>
        </p:txBody>
      </p:sp>
      <p:cxnSp>
        <p:nvCxnSpPr>
          <p:cNvPr id="390" name="Google Shape;390;p30"/>
          <p:cNvCxnSpPr>
            <a:stCxn id="387" idx="2"/>
            <a:endCxn id="386" idx="1"/>
          </p:cNvCxnSpPr>
          <p:nvPr/>
        </p:nvCxnSpPr>
        <p:spPr>
          <a:xfrm flipH="1" rot="-5400000">
            <a:off x="1887000" y="1358475"/>
            <a:ext cx="238200" cy="2223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91" name="Google Shape;391;p30"/>
          <p:cNvCxnSpPr>
            <a:stCxn id="386" idx="3"/>
            <a:endCxn id="388" idx="2"/>
          </p:cNvCxnSpPr>
          <p:nvPr/>
        </p:nvCxnSpPr>
        <p:spPr>
          <a:xfrm>
            <a:off x="3068500" y="1588575"/>
            <a:ext cx="1592100" cy="600"/>
          </a:xfrm>
          <a:prstGeom prst="bentConnector3">
            <a:avLst>
              <a:gd fmla="val 49997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92" name="Google Shape;392;p30"/>
          <p:cNvSpPr/>
          <p:nvPr/>
        </p:nvSpPr>
        <p:spPr>
          <a:xfrm>
            <a:off x="3477825" y="1419225"/>
            <a:ext cx="951300" cy="338700"/>
          </a:xfrm>
          <a:prstGeom prst="rect">
            <a:avLst/>
          </a:prstGeom>
          <a:solidFill>
            <a:srgbClr val="741B4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</a:rPr>
              <a:t>G.synthesis</a:t>
            </a:r>
            <a:endParaRPr b="1" sz="1000">
              <a:solidFill>
                <a:schemeClr val="lt1"/>
              </a:solidFill>
            </a:endParaRPr>
          </a:p>
        </p:txBody>
      </p:sp>
      <p:sp>
        <p:nvSpPr>
          <p:cNvPr id="393" name="Google Shape;393;p30"/>
          <p:cNvSpPr/>
          <p:nvPr/>
        </p:nvSpPr>
        <p:spPr>
          <a:xfrm>
            <a:off x="3103963" y="1419225"/>
            <a:ext cx="338400" cy="3387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</a:rPr>
              <a:t>w</a:t>
            </a:r>
            <a:endParaRPr sz="800">
              <a:solidFill>
                <a:schemeClr val="lt1"/>
              </a:solidFill>
            </a:endParaRPr>
          </a:p>
        </p:txBody>
      </p:sp>
      <p:cxnSp>
        <p:nvCxnSpPr>
          <p:cNvPr id="394" name="Google Shape;394;p30"/>
          <p:cNvCxnSpPr>
            <a:stCxn id="388" idx="4"/>
            <a:endCxn id="389" idx="1"/>
          </p:cNvCxnSpPr>
          <p:nvPr/>
        </p:nvCxnSpPr>
        <p:spPr>
          <a:xfrm flipH="1" rot="-5400000">
            <a:off x="5298150" y="1631025"/>
            <a:ext cx="207600" cy="8028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95" name="Google Shape;395;p30"/>
          <p:cNvSpPr/>
          <p:nvPr/>
        </p:nvSpPr>
        <p:spPr>
          <a:xfrm>
            <a:off x="4422150" y="1966875"/>
            <a:ext cx="1156800" cy="3387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</a:rPr>
              <a:t>Image Encoder</a:t>
            </a:r>
            <a:endParaRPr b="1" sz="1000">
              <a:solidFill>
                <a:schemeClr val="dk1"/>
              </a:solidFill>
            </a:endParaRPr>
          </a:p>
        </p:txBody>
      </p:sp>
      <p:sp>
        <p:nvSpPr>
          <p:cNvPr id="396" name="Google Shape;396;p30"/>
          <p:cNvSpPr/>
          <p:nvPr/>
        </p:nvSpPr>
        <p:spPr>
          <a:xfrm>
            <a:off x="4599150" y="887775"/>
            <a:ext cx="802800" cy="3225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</a:rPr>
              <a:t>Loss</a:t>
            </a:r>
            <a:endParaRPr b="1" sz="1000">
              <a:solidFill>
                <a:schemeClr val="dk1"/>
              </a:solidFill>
            </a:endParaRPr>
          </a:p>
        </p:txBody>
      </p:sp>
      <p:cxnSp>
        <p:nvCxnSpPr>
          <p:cNvPr id="397" name="Google Shape;397;p30"/>
          <p:cNvCxnSpPr>
            <a:stCxn id="393" idx="0"/>
            <a:endCxn id="396" idx="2"/>
          </p:cNvCxnSpPr>
          <p:nvPr/>
        </p:nvCxnSpPr>
        <p:spPr>
          <a:xfrm rot="-5400000">
            <a:off x="3751063" y="571125"/>
            <a:ext cx="370200" cy="13260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8" name="Google Shape;398;p30"/>
          <p:cNvCxnSpPr>
            <a:stCxn id="396" idx="6"/>
            <a:endCxn id="389" idx="3"/>
          </p:cNvCxnSpPr>
          <p:nvPr/>
        </p:nvCxnSpPr>
        <p:spPr>
          <a:xfrm>
            <a:off x="5401950" y="1049025"/>
            <a:ext cx="739800" cy="1087200"/>
          </a:xfrm>
          <a:prstGeom prst="curvedConnector3">
            <a:avLst>
              <a:gd fmla="val 1322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9" name="Google Shape;399;p30"/>
          <p:cNvSpPr/>
          <p:nvPr/>
        </p:nvSpPr>
        <p:spPr>
          <a:xfrm>
            <a:off x="668063" y="1635000"/>
            <a:ext cx="1039800" cy="5376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lt1"/>
                </a:solidFill>
              </a:rPr>
              <a:t>Statistics from</a:t>
            </a:r>
            <a:endParaRPr b="1" sz="8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lt1"/>
                </a:solidFill>
              </a:rPr>
              <a:t>Pretrained</a:t>
            </a:r>
            <a:endParaRPr b="1" sz="8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lt1"/>
                </a:solidFill>
              </a:rPr>
              <a:t>Embedding</a:t>
            </a:r>
            <a:endParaRPr b="1" sz="800">
              <a:solidFill>
                <a:schemeClr val="lt1"/>
              </a:solidFill>
            </a:endParaRPr>
          </a:p>
        </p:txBody>
      </p:sp>
      <p:cxnSp>
        <p:nvCxnSpPr>
          <p:cNvPr id="400" name="Google Shape;400;p30"/>
          <p:cNvCxnSpPr>
            <a:stCxn id="399" idx="3"/>
            <a:endCxn id="393" idx="2"/>
          </p:cNvCxnSpPr>
          <p:nvPr/>
        </p:nvCxnSpPr>
        <p:spPr>
          <a:xfrm flipH="1" rot="10800000">
            <a:off x="1707863" y="1758000"/>
            <a:ext cx="1565400" cy="145800"/>
          </a:xfrm>
          <a:prstGeom prst="curved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31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Navigating the Embedding Space of StyleGAN2</a:t>
            </a:r>
            <a:endParaRPr/>
          </a:p>
        </p:txBody>
      </p:sp>
      <p:sp>
        <p:nvSpPr>
          <p:cNvPr id="406" name="Google Shape;406;p31"/>
          <p:cNvSpPr/>
          <p:nvPr/>
        </p:nvSpPr>
        <p:spPr>
          <a:xfrm rot="-928855">
            <a:off x="1339009" y="2146964"/>
            <a:ext cx="447329" cy="101314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7" name="Google Shape;407;p31"/>
          <p:cNvCxnSpPr/>
          <p:nvPr/>
        </p:nvCxnSpPr>
        <p:spPr>
          <a:xfrm flipH="1" rot="10800000">
            <a:off x="1558625" y="2195125"/>
            <a:ext cx="1775700" cy="475800"/>
          </a:xfrm>
          <a:prstGeom prst="straightConnector1">
            <a:avLst/>
          </a:prstGeom>
          <a:noFill/>
          <a:ln cap="flat" cmpd="sng" w="28575">
            <a:solidFill>
              <a:srgbClr val="783F0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08" name="Google Shape;408;p31"/>
          <p:cNvCxnSpPr/>
          <p:nvPr/>
        </p:nvCxnSpPr>
        <p:spPr>
          <a:xfrm flipH="1" rot="10800000">
            <a:off x="1582175" y="2529325"/>
            <a:ext cx="1754700" cy="141600"/>
          </a:xfrm>
          <a:prstGeom prst="straightConnector1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09" name="Google Shape;409;p31"/>
          <p:cNvCxnSpPr/>
          <p:nvPr/>
        </p:nvCxnSpPr>
        <p:spPr>
          <a:xfrm rot="10800000">
            <a:off x="1452275" y="2266975"/>
            <a:ext cx="129900" cy="3927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0" name="Google Shape;410;p31"/>
          <p:cNvCxnSpPr/>
          <p:nvPr/>
        </p:nvCxnSpPr>
        <p:spPr>
          <a:xfrm rot="10800000">
            <a:off x="1416908" y="2550367"/>
            <a:ext cx="170100" cy="1278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1" name="Google Shape;411;p31"/>
          <p:cNvCxnSpPr/>
          <p:nvPr/>
        </p:nvCxnSpPr>
        <p:spPr>
          <a:xfrm flipH="1">
            <a:off x="1558616" y="2670918"/>
            <a:ext cx="8100" cy="346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12" name="Google Shape;412;p31"/>
          <p:cNvSpPr/>
          <p:nvPr/>
        </p:nvSpPr>
        <p:spPr>
          <a:xfrm rot="-928855">
            <a:off x="1424384" y="3242864"/>
            <a:ext cx="447329" cy="101314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3" name="Google Shape;413;p31"/>
          <p:cNvCxnSpPr/>
          <p:nvPr/>
        </p:nvCxnSpPr>
        <p:spPr>
          <a:xfrm>
            <a:off x="1644000" y="3766825"/>
            <a:ext cx="1721400" cy="58800"/>
          </a:xfrm>
          <a:prstGeom prst="straightConnector1">
            <a:avLst/>
          </a:prstGeom>
          <a:noFill/>
          <a:ln cap="flat" cmpd="sng" w="28575">
            <a:solidFill>
              <a:srgbClr val="66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4" name="Google Shape;414;p31"/>
          <p:cNvCxnSpPr/>
          <p:nvPr/>
        </p:nvCxnSpPr>
        <p:spPr>
          <a:xfrm flipH="1" rot="10800000">
            <a:off x="1667550" y="3625225"/>
            <a:ext cx="1754700" cy="141600"/>
          </a:xfrm>
          <a:prstGeom prst="straightConnector1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5" name="Google Shape;415;p31"/>
          <p:cNvCxnSpPr/>
          <p:nvPr/>
        </p:nvCxnSpPr>
        <p:spPr>
          <a:xfrm flipH="1" rot="10800000">
            <a:off x="1667550" y="3514075"/>
            <a:ext cx="103500" cy="2415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6" name="Google Shape;416;p31"/>
          <p:cNvCxnSpPr>
            <a:endCxn id="412" idx="1"/>
          </p:cNvCxnSpPr>
          <p:nvPr/>
        </p:nvCxnSpPr>
        <p:spPr>
          <a:xfrm rot="10800000">
            <a:off x="1400172" y="3446403"/>
            <a:ext cx="272100" cy="3276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7" name="Google Shape;417;p31"/>
          <p:cNvCxnSpPr/>
          <p:nvPr/>
        </p:nvCxnSpPr>
        <p:spPr>
          <a:xfrm flipH="1">
            <a:off x="1643991" y="3766818"/>
            <a:ext cx="8100" cy="346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18" name="Google Shape;418;p31"/>
          <p:cNvSpPr txBox="1"/>
          <p:nvPr/>
        </p:nvSpPr>
        <p:spPr>
          <a:xfrm>
            <a:off x="644700" y="1804738"/>
            <a:ext cx="15516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Attribute Vectors</a:t>
            </a:r>
            <a:endParaRPr b="1"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19" name="Google Shape;419;p31"/>
          <p:cNvSpPr txBox="1"/>
          <p:nvPr/>
        </p:nvSpPr>
        <p:spPr>
          <a:xfrm>
            <a:off x="1998600" y="2571738"/>
            <a:ext cx="15516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Identity Vector 1</a:t>
            </a:r>
            <a:endParaRPr b="1"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0" name="Google Shape;420;p31"/>
          <p:cNvSpPr/>
          <p:nvPr/>
        </p:nvSpPr>
        <p:spPr>
          <a:xfrm rot="-928855">
            <a:off x="3825934" y="3289664"/>
            <a:ext cx="447329" cy="101314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21" name="Google Shape;421;p31"/>
          <p:cNvCxnSpPr/>
          <p:nvPr/>
        </p:nvCxnSpPr>
        <p:spPr>
          <a:xfrm flipH="1" rot="10800000">
            <a:off x="4069100" y="3560875"/>
            <a:ext cx="103500" cy="2415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22" name="Google Shape;422;p31"/>
          <p:cNvCxnSpPr>
            <a:endCxn id="420" idx="1"/>
          </p:cNvCxnSpPr>
          <p:nvPr/>
        </p:nvCxnSpPr>
        <p:spPr>
          <a:xfrm rot="10800000">
            <a:off x="3801722" y="3493203"/>
            <a:ext cx="272100" cy="3276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23" name="Google Shape;423;p31"/>
          <p:cNvCxnSpPr/>
          <p:nvPr/>
        </p:nvCxnSpPr>
        <p:spPr>
          <a:xfrm flipH="1">
            <a:off x="4045541" y="3813618"/>
            <a:ext cx="8100" cy="346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24" name="Google Shape;424;p31"/>
          <p:cNvCxnSpPr/>
          <p:nvPr/>
        </p:nvCxnSpPr>
        <p:spPr>
          <a:xfrm flipH="1" rot="10800000">
            <a:off x="4045550" y="2720425"/>
            <a:ext cx="817800" cy="1099800"/>
          </a:xfrm>
          <a:prstGeom prst="straightConnector1">
            <a:avLst/>
          </a:prstGeom>
          <a:noFill/>
          <a:ln cap="flat" cmpd="sng" w="28575">
            <a:solidFill>
              <a:srgbClr val="00FF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25" name="Google Shape;425;p31"/>
          <p:cNvCxnSpPr/>
          <p:nvPr/>
        </p:nvCxnSpPr>
        <p:spPr>
          <a:xfrm flipH="1" rot="10800000">
            <a:off x="4045550" y="3067825"/>
            <a:ext cx="1108500" cy="745800"/>
          </a:xfrm>
          <a:prstGeom prst="straightConnector1">
            <a:avLst/>
          </a:prstGeom>
          <a:noFill/>
          <a:ln cap="flat" cmpd="sng" w="28575">
            <a:solidFill>
              <a:srgbClr val="38761D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26" name="Google Shape;426;p31"/>
          <p:cNvSpPr txBox="1"/>
          <p:nvPr/>
        </p:nvSpPr>
        <p:spPr>
          <a:xfrm>
            <a:off x="2335200" y="1856413"/>
            <a:ext cx="15516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Person1, Img1</a:t>
            </a:r>
            <a:endParaRPr b="1"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7" name="Google Shape;427;p31"/>
          <p:cNvSpPr txBox="1"/>
          <p:nvPr/>
        </p:nvSpPr>
        <p:spPr>
          <a:xfrm>
            <a:off x="2335200" y="3817363"/>
            <a:ext cx="15516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Person1, Img2</a:t>
            </a:r>
            <a:endParaRPr b="1"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8" name="Google Shape;428;p31"/>
          <p:cNvSpPr txBox="1"/>
          <p:nvPr/>
        </p:nvSpPr>
        <p:spPr>
          <a:xfrm>
            <a:off x="3897150" y="2391375"/>
            <a:ext cx="15516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Person2, Img1</a:t>
            </a:r>
            <a:endParaRPr b="1"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9" name="Google Shape;429;p31"/>
          <p:cNvSpPr txBox="1"/>
          <p:nvPr/>
        </p:nvSpPr>
        <p:spPr>
          <a:xfrm>
            <a:off x="4548925" y="3326338"/>
            <a:ext cx="15516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Identity Vector 2</a:t>
            </a:r>
            <a:endParaRPr b="1"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0" name="Google Shape;430;p31"/>
          <p:cNvSpPr/>
          <p:nvPr/>
        </p:nvSpPr>
        <p:spPr>
          <a:xfrm>
            <a:off x="1164500" y="2833975"/>
            <a:ext cx="113400" cy="680100"/>
          </a:xfrm>
          <a:prstGeom prst="lef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p31"/>
          <p:cNvSpPr txBox="1"/>
          <p:nvPr/>
        </p:nvSpPr>
        <p:spPr>
          <a:xfrm>
            <a:off x="169400" y="2927725"/>
            <a:ext cx="11085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Same Person,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Same Identity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(not implemented)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2" name="Google Shape;432;p31"/>
          <p:cNvSpPr txBox="1"/>
          <p:nvPr/>
        </p:nvSpPr>
        <p:spPr>
          <a:xfrm>
            <a:off x="1587000" y="4449850"/>
            <a:ext cx="28131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Same Attributes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→ extract attribute feature and maximize mutual info. (in progress)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3" name="Google Shape;433;p31"/>
          <p:cNvSpPr/>
          <p:nvPr/>
        </p:nvSpPr>
        <p:spPr>
          <a:xfrm rot="-5400000">
            <a:off x="2879350" y="3112450"/>
            <a:ext cx="113400" cy="2648700"/>
          </a:xfrm>
          <a:prstGeom prst="lef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p31"/>
          <p:cNvSpPr txBox="1"/>
          <p:nvPr/>
        </p:nvSpPr>
        <p:spPr>
          <a:xfrm>
            <a:off x="2018200" y="3235963"/>
            <a:ext cx="15516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Identity Vector 1</a:t>
            </a:r>
            <a:endParaRPr b="1"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35" name="Google Shape;43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41892" y="0"/>
            <a:ext cx="260211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36" name="Google Shape;436;p31"/>
          <p:cNvSpPr txBox="1"/>
          <p:nvPr/>
        </p:nvSpPr>
        <p:spPr>
          <a:xfrm>
            <a:off x="6617150" y="2352825"/>
            <a:ext cx="2451600" cy="40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In progress…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Outline</a:t>
            </a:r>
            <a:endParaRPr b="1"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297500" y="1212825"/>
            <a:ext cx="7038900" cy="269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An introduction to the task you are solving: </a:t>
            </a:r>
            <a:r>
              <a:rPr lang="en"/>
              <a:t>What is image attribute manipulation?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What the goal of your project is: GAN-based attribute manipulation + </a:t>
            </a:r>
            <a:r>
              <a:rPr lang="en"/>
              <a:t>Contrastive Loss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GAN-based attribute manipulation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State of the Art Models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Contrastive Loss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The current status / results for your project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Dataset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The current status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StarGAN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AttGAN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StyleGAN2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The plan for the remaining semester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3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4. Futurework</a:t>
            </a:r>
            <a:endParaRPr b="1"/>
          </a:p>
        </p:txBody>
      </p:sp>
      <p:sp>
        <p:nvSpPr>
          <p:cNvPr id="442" name="Google Shape;442;p3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Bug-fix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Re-apply the contrastive loss to understand the embedding space of the image </a:t>
            </a:r>
            <a:endParaRPr sz="15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Try the contrastive loss to train the discriminator.</a:t>
            </a:r>
            <a:endParaRPr sz="14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Re-calculate FID score on a larger amount of images for the normal aforementioned GAN structures with contrastive loss.</a:t>
            </a:r>
            <a:endParaRPr sz="15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3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References</a:t>
            </a:r>
            <a:endParaRPr b="1"/>
          </a:p>
        </p:txBody>
      </p:sp>
      <p:sp>
        <p:nvSpPr>
          <p:cNvPr id="448" name="Google Shape;448;p3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He, Zhenliang, et al. "AttGAN: Facial attribute editing by only changing what you want." IEEE transactions on image processing 28.11 (2019): 5464-5478.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Choi, Yunjey, et al. "Stargan: Unified generative adversarial networks for multi-domain image-to-image translation." Proceedings of the IEEE conference on computer vision and pattern recognition. 2018.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Karras, Tero, et al. "Analyzing and improving the image quality of stylegan." Proceedings of the IEEE/CVF conference on computer vision and pattern recognition. 2020.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Liu, Ziwei, et al. "Deep learning face attributes in the wild." Proceedings of the IEEE international conference on computer vision. 2015.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3" name="Google Shape;45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31300" y="2807425"/>
            <a:ext cx="1828800" cy="1828800"/>
          </a:xfrm>
          <a:prstGeom prst="rect">
            <a:avLst/>
          </a:prstGeom>
          <a:noFill/>
          <a:ln>
            <a:noFill/>
          </a:ln>
        </p:spPr>
      </p:pic>
      <p:sp>
        <p:nvSpPr>
          <p:cNvPr id="454" name="Google Shape;454;p34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Inversion of StyleGAN2</a:t>
            </a:r>
            <a:endParaRPr/>
          </a:p>
        </p:txBody>
      </p:sp>
      <p:pic>
        <p:nvPicPr>
          <p:cNvPr id="455" name="Google Shape;455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31300" y="897075"/>
            <a:ext cx="1828800" cy="1828800"/>
          </a:xfrm>
          <a:prstGeom prst="rect">
            <a:avLst/>
          </a:prstGeom>
          <a:noFill/>
          <a:ln>
            <a:noFill/>
          </a:ln>
        </p:spPr>
      </p:pic>
      <p:sp>
        <p:nvSpPr>
          <p:cNvPr id="456" name="Google Shape;456;p34"/>
          <p:cNvSpPr txBox="1"/>
          <p:nvPr>
            <p:ph idx="1" type="body"/>
          </p:nvPr>
        </p:nvSpPr>
        <p:spPr>
          <a:xfrm>
            <a:off x="1297500" y="2124950"/>
            <a:ext cx="43632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Approach 2.2 : Train Encoder with Target Embeddings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Learn the embeddings first, and then train the encoder.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Generates more realistic image than Approach 1. &amp; 2.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Problems</a:t>
            </a:r>
            <a:endParaRPr sz="1100"/>
          </a:p>
          <a:p>
            <a:pPr indent="-298450" lvl="0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 sz="1100"/>
              <a:t>Overfitting (not reliable for images without target)</a:t>
            </a:r>
            <a:endParaRPr sz="1100"/>
          </a:p>
          <a:p>
            <a:pPr indent="-298450" lvl="0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 sz="1100"/>
              <a:t>Underfitting (does not reproduce the target embedding)</a:t>
            </a:r>
            <a:endParaRPr sz="1100"/>
          </a:p>
        </p:txBody>
      </p:sp>
      <p:sp>
        <p:nvSpPr>
          <p:cNvPr id="457" name="Google Shape;457;p34"/>
          <p:cNvSpPr txBox="1"/>
          <p:nvPr/>
        </p:nvSpPr>
        <p:spPr>
          <a:xfrm flipH="1">
            <a:off x="7279000" y="558375"/>
            <a:ext cx="1181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Target Images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58" name="Google Shape;458;p34"/>
          <p:cNvSpPr txBox="1"/>
          <p:nvPr/>
        </p:nvSpPr>
        <p:spPr>
          <a:xfrm flipH="1">
            <a:off x="6631250" y="4650125"/>
            <a:ext cx="1828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Reconstruction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</a:t>
            </a:r>
            <a:r>
              <a:rPr b="1"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fter 200 Epoches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59" name="Google Shape;459;p34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Inversion of StyleGAN2</a:t>
            </a:r>
            <a:endParaRPr/>
          </a:p>
        </p:txBody>
      </p:sp>
      <p:sp>
        <p:nvSpPr>
          <p:cNvPr id="460" name="Google Shape;460;p34"/>
          <p:cNvSpPr/>
          <p:nvPr/>
        </p:nvSpPr>
        <p:spPr>
          <a:xfrm>
            <a:off x="2046350" y="1092225"/>
            <a:ext cx="1156800" cy="3387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</a:rPr>
              <a:t>Image Encoder</a:t>
            </a:r>
            <a:endParaRPr b="1" sz="1000">
              <a:solidFill>
                <a:schemeClr val="dk1"/>
              </a:solidFill>
            </a:endParaRPr>
          </a:p>
        </p:txBody>
      </p:sp>
      <p:sp>
        <p:nvSpPr>
          <p:cNvPr id="461" name="Google Shape;461;p34"/>
          <p:cNvSpPr/>
          <p:nvPr/>
        </p:nvSpPr>
        <p:spPr>
          <a:xfrm>
            <a:off x="1226650" y="921525"/>
            <a:ext cx="680100" cy="680100"/>
          </a:xfrm>
          <a:prstGeom prst="ellipse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lt1"/>
                </a:solidFill>
              </a:rPr>
              <a:t>Real Image</a:t>
            </a:r>
            <a:endParaRPr b="1" sz="800">
              <a:solidFill>
                <a:schemeClr val="lt1"/>
              </a:solidFill>
            </a:endParaRPr>
          </a:p>
        </p:txBody>
      </p:sp>
      <p:sp>
        <p:nvSpPr>
          <p:cNvPr id="462" name="Google Shape;462;p34"/>
          <p:cNvSpPr/>
          <p:nvPr/>
        </p:nvSpPr>
        <p:spPr>
          <a:xfrm>
            <a:off x="4112950" y="1092225"/>
            <a:ext cx="1156800" cy="338700"/>
          </a:xfrm>
          <a:prstGeom prst="rect">
            <a:avLst/>
          </a:prstGeom>
          <a:solidFill>
            <a:srgbClr val="741B4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</a:rPr>
              <a:t>Generator.eval()</a:t>
            </a:r>
            <a:endParaRPr b="1" sz="10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lt1"/>
                </a:solidFill>
              </a:rPr>
              <a:t>(StyleGAN2)</a:t>
            </a:r>
            <a:endParaRPr b="1" sz="1000">
              <a:solidFill>
                <a:schemeClr val="lt1"/>
              </a:solidFill>
            </a:endParaRPr>
          </a:p>
        </p:txBody>
      </p:sp>
      <p:sp>
        <p:nvSpPr>
          <p:cNvPr id="463" name="Google Shape;463;p34"/>
          <p:cNvSpPr/>
          <p:nvPr/>
        </p:nvSpPr>
        <p:spPr>
          <a:xfrm>
            <a:off x="3342750" y="992775"/>
            <a:ext cx="630600" cy="5376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</a:rPr>
              <a:t>Embedding</a:t>
            </a:r>
            <a:endParaRPr sz="800">
              <a:solidFill>
                <a:schemeClr val="lt1"/>
              </a:solidFill>
            </a:endParaRPr>
          </a:p>
        </p:txBody>
      </p:sp>
      <p:cxnSp>
        <p:nvCxnSpPr>
          <p:cNvPr id="464" name="Google Shape;464;p34"/>
          <p:cNvCxnSpPr>
            <a:stCxn id="461" idx="6"/>
            <a:endCxn id="460" idx="1"/>
          </p:cNvCxnSpPr>
          <p:nvPr/>
        </p:nvCxnSpPr>
        <p:spPr>
          <a:xfrm>
            <a:off x="1906750" y="1261575"/>
            <a:ext cx="139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65" name="Google Shape;465;p34"/>
          <p:cNvCxnSpPr>
            <a:stCxn id="460" idx="3"/>
            <a:endCxn id="463" idx="1"/>
          </p:cNvCxnSpPr>
          <p:nvPr/>
        </p:nvCxnSpPr>
        <p:spPr>
          <a:xfrm>
            <a:off x="3203150" y="1261575"/>
            <a:ext cx="139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66" name="Google Shape;466;p34"/>
          <p:cNvSpPr/>
          <p:nvPr/>
        </p:nvSpPr>
        <p:spPr>
          <a:xfrm>
            <a:off x="3342750" y="1599950"/>
            <a:ext cx="630600" cy="5376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lt1"/>
                </a:solidFill>
              </a:rPr>
              <a:t>Pretrained</a:t>
            </a:r>
            <a:endParaRPr b="1" sz="8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lt1"/>
                </a:solidFill>
              </a:rPr>
              <a:t>Embedding</a:t>
            </a:r>
            <a:endParaRPr b="1" sz="800">
              <a:solidFill>
                <a:schemeClr val="lt1"/>
              </a:solidFill>
            </a:endParaRPr>
          </a:p>
        </p:txBody>
      </p:sp>
      <p:cxnSp>
        <p:nvCxnSpPr>
          <p:cNvPr id="467" name="Google Shape;467;p34"/>
          <p:cNvCxnSpPr>
            <a:stCxn id="463" idx="3"/>
            <a:endCxn id="466" idx="3"/>
          </p:cNvCxnSpPr>
          <p:nvPr/>
        </p:nvCxnSpPr>
        <p:spPr>
          <a:xfrm>
            <a:off x="3973350" y="1261575"/>
            <a:ext cx="600" cy="607200"/>
          </a:xfrm>
          <a:prstGeom prst="curvedConnector3">
            <a:avLst>
              <a:gd fmla="val 396875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8" name="Google Shape;468;p34"/>
          <p:cNvCxnSpPr>
            <a:stCxn id="463" idx="3"/>
            <a:endCxn id="462" idx="1"/>
          </p:cNvCxnSpPr>
          <p:nvPr/>
        </p:nvCxnSpPr>
        <p:spPr>
          <a:xfrm>
            <a:off x="3973350" y="1261575"/>
            <a:ext cx="139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69" name="Google Shape;469;p34"/>
          <p:cNvSpPr/>
          <p:nvPr/>
        </p:nvSpPr>
        <p:spPr>
          <a:xfrm>
            <a:off x="4400563" y="921525"/>
            <a:ext cx="680100" cy="680100"/>
          </a:xfrm>
          <a:prstGeom prst="mathMultiply">
            <a:avLst>
              <a:gd fmla="val 23520" name="adj1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35"/>
          <p:cNvSpPr/>
          <p:nvPr/>
        </p:nvSpPr>
        <p:spPr>
          <a:xfrm>
            <a:off x="1905775" y="1232750"/>
            <a:ext cx="977400" cy="403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Encoder</a:t>
            </a:r>
            <a:endParaRPr sz="1100"/>
          </a:p>
        </p:txBody>
      </p:sp>
      <p:sp>
        <p:nvSpPr>
          <p:cNvPr id="475" name="Google Shape;475;p35"/>
          <p:cNvSpPr/>
          <p:nvPr/>
        </p:nvSpPr>
        <p:spPr>
          <a:xfrm>
            <a:off x="4410549" y="1232750"/>
            <a:ext cx="977400" cy="403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Encoder</a:t>
            </a:r>
            <a:endParaRPr sz="1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(Identity)</a:t>
            </a:r>
            <a:endParaRPr sz="1100"/>
          </a:p>
        </p:txBody>
      </p:sp>
      <p:sp>
        <p:nvSpPr>
          <p:cNvPr id="476" name="Google Shape;476;p35"/>
          <p:cNvSpPr/>
          <p:nvPr/>
        </p:nvSpPr>
        <p:spPr>
          <a:xfrm>
            <a:off x="2330875" y="2267100"/>
            <a:ext cx="403800" cy="4038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</a:t>
            </a:r>
            <a:endParaRPr i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77" name="Google Shape;477;p35"/>
          <p:cNvSpPr/>
          <p:nvPr/>
        </p:nvSpPr>
        <p:spPr>
          <a:xfrm>
            <a:off x="4697350" y="2235300"/>
            <a:ext cx="403800" cy="4038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μ</a:t>
            </a:r>
            <a:endParaRPr i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78" name="Google Shape;478;p35"/>
          <p:cNvSpPr/>
          <p:nvPr/>
        </p:nvSpPr>
        <p:spPr>
          <a:xfrm>
            <a:off x="3893325" y="3344125"/>
            <a:ext cx="403800" cy="4038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endParaRPr i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79" name="Google Shape;479;p35"/>
          <p:cNvSpPr/>
          <p:nvPr/>
        </p:nvSpPr>
        <p:spPr>
          <a:xfrm>
            <a:off x="6440375" y="3344125"/>
            <a:ext cx="403800" cy="4038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</a:t>
            </a:r>
            <a:endParaRPr i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80" name="Google Shape;480;p35"/>
          <p:cNvSpPr/>
          <p:nvPr/>
        </p:nvSpPr>
        <p:spPr>
          <a:xfrm>
            <a:off x="2330875" y="4183600"/>
            <a:ext cx="403800" cy="4038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w’</a:t>
            </a:r>
            <a:endParaRPr i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81" name="Google Shape;481;p35"/>
          <p:cNvSpPr/>
          <p:nvPr/>
        </p:nvSpPr>
        <p:spPr>
          <a:xfrm>
            <a:off x="6440375" y="2851700"/>
            <a:ext cx="403800" cy="4038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p_T</a:t>
            </a:r>
            <a:endParaRPr i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82" name="Google Shape;482;p35"/>
          <p:cNvSpPr/>
          <p:nvPr/>
        </p:nvSpPr>
        <p:spPr>
          <a:xfrm>
            <a:off x="3893325" y="3921500"/>
            <a:ext cx="403800" cy="4038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a_M</a:t>
            </a:r>
            <a:endParaRPr i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83" name="Google Shape;483;p35"/>
          <p:cNvSpPr/>
          <p:nvPr/>
        </p:nvSpPr>
        <p:spPr>
          <a:xfrm>
            <a:off x="6486500" y="3921500"/>
            <a:ext cx="403800" cy="4038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p_M</a:t>
            </a:r>
            <a:endParaRPr i="1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84" name="Google Shape;484;p35"/>
          <p:cNvSpPr/>
          <p:nvPr/>
        </p:nvSpPr>
        <p:spPr>
          <a:xfrm>
            <a:off x="4991225" y="3344125"/>
            <a:ext cx="977400" cy="403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Linear</a:t>
            </a:r>
            <a:endParaRPr sz="1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Projection</a:t>
            </a:r>
            <a:endParaRPr sz="11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b="1" lang="en"/>
              <a:t>Image Attribute Manipulation</a:t>
            </a:r>
            <a:endParaRPr b="1"/>
          </a:p>
        </p:txBody>
      </p:sp>
      <p:sp>
        <p:nvSpPr>
          <p:cNvPr id="147" name="Google Shape;147;p1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Translating an input image to a new realistic image that has a certain subset of attributes modified as desired, while the rest remains as the original.</a:t>
            </a:r>
            <a:endParaRPr sz="1800"/>
          </a:p>
        </p:txBody>
      </p:sp>
      <p:pic>
        <p:nvPicPr>
          <p:cNvPr id="148" name="Google Shape;14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68338" y="2876550"/>
            <a:ext cx="4448175" cy="102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6"/>
          <p:cNvSpPr/>
          <p:nvPr/>
        </p:nvSpPr>
        <p:spPr>
          <a:xfrm>
            <a:off x="1323525" y="3111100"/>
            <a:ext cx="1498200" cy="14655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6"/>
          <p:cNvSpPr/>
          <p:nvPr/>
        </p:nvSpPr>
        <p:spPr>
          <a:xfrm>
            <a:off x="1380200" y="2329925"/>
            <a:ext cx="1498200" cy="1430100"/>
          </a:xfrm>
          <a:prstGeom prst="rect">
            <a:avLst/>
          </a:prstGeom>
          <a:noFill/>
          <a:ln cap="flat" cmpd="sng" w="952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6"/>
          <p:cNvSpPr/>
          <p:nvPr/>
        </p:nvSpPr>
        <p:spPr>
          <a:xfrm>
            <a:off x="6718525" y="3074750"/>
            <a:ext cx="1609800" cy="7794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50"/>
              <a:t>2. Goal of the Projects</a:t>
            </a:r>
            <a:endParaRPr b="1" sz="265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GAN-based attribute manipulation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99999"/>
                </a:solidFill>
              </a:rPr>
              <a:t>   + Contrastive Loss</a:t>
            </a:r>
            <a:endParaRPr>
              <a:solidFill>
                <a:srgbClr val="99999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6"/>
          <p:cNvSpPr/>
          <p:nvPr/>
        </p:nvSpPr>
        <p:spPr>
          <a:xfrm>
            <a:off x="5416100" y="3129575"/>
            <a:ext cx="680100" cy="680100"/>
          </a:xfrm>
          <a:prstGeom prst="ellipse">
            <a:avLst/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</a:rPr>
              <a:t>D</a:t>
            </a:r>
            <a:endParaRPr b="1" sz="1200">
              <a:solidFill>
                <a:schemeClr val="lt1"/>
              </a:solidFill>
            </a:endParaRPr>
          </a:p>
        </p:txBody>
      </p:sp>
      <p:sp>
        <p:nvSpPr>
          <p:cNvPr id="158" name="Google Shape;158;p16"/>
          <p:cNvSpPr/>
          <p:nvPr/>
        </p:nvSpPr>
        <p:spPr>
          <a:xfrm>
            <a:off x="3174217" y="3129575"/>
            <a:ext cx="680100" cy="680100"/>
          </a:xfrm>
          <a:prstGeom prst="ellipse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</a:rPr>
              <a:t>G</a:t>
            </a:r>
            <a:endParaRPr b="1" sz="1200">
              <a:solidFill>
                <a:schemeClr val="lt1"/>
              </a:solidFill>
            </a:endParaRPr>
          </a:p>
        </p:txBody>
      </p:sp>
      <p:sp>
        <p:nvSpPr>
          <p:cNvPr id="159" name="Google Shape;159;p16"/>
          <p:cNvSpPr/>
          <p:nvPr/>
        </p:nvSpPr>
        <p:spPr>
          <a:xfrm>
            <a:off x="1519550" y="3160245"/>
            <a:ext cx="1219500" cy="548700"/>
          </a:xfrm>
          <a:prstGeom prst="rect">
            <a:avLst/>
          </a:prstGeom>
          <a:solidFill>
            <a:schemeClr val="dk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Real</a:t>
            </a:r>
            <a:endParaRPr sz="12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Image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160" name="Google Shape;160;p16"/>
          <p:cNvSpPr/>
          <p:nvPr/>
        </p:nvSpPr>
        <p:spPr>
          <a:xfrm>
            <a:off x="1519550" y="2429150"/>
            <a:ext cx="1219500" cy="548700"/>
          </a:xfrm>
          <a:prstGeom prst="rect">
            <a:avLst/>
          </a:prstGeom>
          <a:solidFill>
            <a:srgbClr val="666666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Manipulation Labels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161" name="Google Shape;161;p16"/>
          <p:cNvSpPr/>
          <p:nvPr/>
        </p:nvSpPr>
        <p:spPr>
          <a:xfrm>
            <a:off x="4025458" y="3232775"/>
            <a:ext cx="1219500" cy="473700"/>
          </a:xfrm>
          <a:prstGeom prst="rect">
            <a:avLst/>
          </a:prstGeom>
          <a:solidFill>
            <a:srgbClr val="666666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Manipulated</a:t>
            </a:r>
            <a:endParaRPr sz="12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Image</a:t>
            </a:r>
            <a:endParaRPr sz="1200">
              <a:solidFill>
                <a:schemeClr val="lt1"/>
              </a:solidFill>
            </a:endParaRPr>
          </a:p>
        </p:txBody>
      </p:sp>
      <p:cxnSp>
        <p:nvCxnSpPr>
          <p:cNvPr id="162" name="Google Shape;162;p16"/>
          <p:cNvCxnSpPr>
            <a:stCxn id="159" idx="3"/>
            <a:endCxn id="158" idx="2"/>
          </p:cNvCxnSpPr>
          <p:nvPr/>
        </p:nvCxnSpPr>
        <p:spPr>
          <a:xfrm>
            <a:off x="2739050" y="3434595"/>
            <a:ext cx="435300" cy="35100"/>
          </a:xfrm>
          <a:prstGeom prst="bentConnector3">
            <a:avLst>
              <a:gd fmla="val 49985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3" name="Google Shape;163;p16"/>
          <p:cNvCxnSpPr>
            <a:stCxn id="160" idx="3"/>
            <a:endCxn id="158" idx="0"/>
          </p:cNvCxnSpPr>
          <p:nvPr/>
        </p:nvCxnSpPr>
        <p:spPr>
          <a:xfrm>
            <a:off x="2739050" y="2703500"/>
            <a:ext cx="775200" cy="4260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4" name="Google Shape;164;p16"/>
          <p:cNvCxnSpPr>
            <a:stCxn id="161" idx="1"/>
            <a:endCxn id="158" idx="6"/>
          </p:cNvCxnSpPr>
          <p:nvPr/>
        </p:nvCxnSpPr>
        <p:spPr>
          <a:xfrm flipH="1">
            <a:off x="3854458" y="3469625"/>
            <a:ext cx="171000" cy="600"/>
          </a:xfrm>
          <a:prstGeom prst="bentConnector3">
            <a:avLst>
              <a:gd fmla="val 5004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165" name="Google Shape;165;p16"/>
          <p:cNvCxnSpPr>
            <a:stCxn id="161" idx="3"/>
            <a:endCxn id="157" idx="2"/>
          </p:cNvCxnSpPr>
          <p:nvPr/>
        </p:nvCxnSpPr>
        <p:spPr>
          <a:xfrm>
            <a:off x="5244958" y="3469625"/>
            <a:ext cx="171000" cy="600"/>
          </a:xfrm>
          <a:prstGeom prst="bentConnector3">
            <a:avLst>
              <a:gd fmla="val 5004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6" name="Google Shape;166;p16"/>
          <p:cNvSpPr/>
          <p:nvPr/>
        </p:nvSpPr>
        <p:spPr>
          <a:xfrm>
            <a:off x="1519550" y="3893961"/>
            <a:ext cx="1219500" cy="548700"/>
          </a:xfrm>
          <a:prstGeom prst="rect">
            <a:avLst/>
          </a:prstGeom>
          <a:solidFill>
            <a:schemeClr val="dk1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True Labels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167" name="Google Shape;167;p16"/>
          <p:cNvSpPr/>
          <p:nvPr/>
        </p:nvSpPr>
        <p:spPr>
          <a:xfrm>
            <a:off x="6779300" y="3508494"/>
            <a:ext cx="1498200" cy="301500"/>
          </a:xfrm>
          <a:prstGeom prst="rect">
            <a:avLst/>
          </a:prstGeom>
          <a:solidFill>
            <a:schemeClr val="dk1"/>
          </a:solidFill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Real/Synth.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168" name="Google Shape;168;p16"/>
          <p:cNvSpPr/>
          <p:nvPr/>
        </p:nvSpPr>
        <p:spPr>
          <a:xfrm>
            <a:off x="6779400" y="3129850"/>
            <a:ext cx="1498200" cy="301500"/>
          </a:xfrm>
          <a:prstGeom prst="rect">
            <a:avLst/>
          </a:prstGeom>
          <a:solidFill>
            <a:schemeClr val="dk1"/>
          </a:solidFill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Attr. Classification</a:t>
            </a:r>
            <a:endParaRPr sz="1200">
              <a:solidFill>
                <a:schemeClr val="lt1"/>
              </a:solidFill>
            </a:endParaRPr>
          </a:p>
        </p:txBody>
      </p:sp>
      <p:cxnSp>
        <p:nvCxnSpPr>
          <p:cNvPr id="169" name="Google Shape;169;p16"/>
          <p:cNvCxnSpPr>
            <a:stCxn id="157" idx="6"/>
            <a:endCxn id="167" idx="1"/>
          </p:cNvCxnSpPr>
          <p:nvPr/>
        </p:nvCxnSpPr>
        <p:spPr>
          <a:xfrm>
            <a:off x="6096200" y="3469625"/>
            <a:ext cx="683100" cy="189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0" name="Google Shape;170;p16"/>
          <p:cNvCxnSpPr>
            <a:stCxn id="157" idx="6"/>
            <a:endCxn id="168" idx="1"/>
          </p:cNvCxnSpPr>
          <p:nvPr/>
        </p:nvCxnSpPr>
        <p:spPr>
          <a:xfrm flipH="1" rot="10800000">
            <a:off x="6096200" y="3280625"/>
            <a:ext cx="683100" cy="189000"/>
          </a:xfrm>
          <a:prstGeom prst="bentConnector3">
            <a:avLst>
              <a:gd fmla="val 50007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1" name="Google Shape;171;p16"/>
          <p:cNvSpPr/>
          <p:nvPr/>
        </p:nvSpPr>
        <p:spPr>
          <a:xfrm>
            <a:off x="3722900" y="2048675"/>
            <a:ext cx="1693200" cy="680100"/>
          </a:xfrm>
          <a:prstGeom prst="ellipse">
            <a:avLst/>
          </a:prstGeom>
          <a:solidFill>
            <a:schemeClr val="accent6"/>
          </a:solidFill>
          <a:ln cap="flat" cmpd="sng" w="952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Generator Loss </a:t>
            </a:r>
            <a:endParaRPr sz="1200">
              <a:solidFill>
                <a:schemeClr val="lt1"/>
              </a:solidFill>
            </a:endParaRPr>
          </a:p>
        </p:txBody>
      </p:sp>
      <p:cxnSp>
        <p:nvCxnSpPr>
          <p:cNvPr id="172" name="Google Shape;172;p16"/>
          <p:cNvCxnSpPr>
            <a:stCxn id="154" idx="0"/>
            <a:endCxn id="171" idx="2"/>
          </p:cNvCxnSpPr>
          <p:nvPr/>
        </p:nvCxnSpPr>
        <p:spPr>
          <a:xfrm flipH="1" rot="-5400000">
            <a:off x="2896700" y="1562525"/>
            <a:ext cx="58800" cy="1593600"/>
          </a:xfrm>
          <a:prstGeom prst="curvedConnector4">
            <a:avLst>
              <a:gd fmla="val -404974" name="adj1"/>
              <a:gd fmla="val 73503" name="adj2"/>
            </a:avLst>
          </a:prstGeom>
          <a:noFill/>
          <a:ln cap="flat" cmpd="sng" w="9525">
            <a:solidFill>
              <a:srgbClr val="FF99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3" name="Google Shape;173;p16"/>
          <p:cNvCxnSpPr>
            <a:stCxn id="155" idx="0"/>
            <a:endCxn id="171" idx="6"/>
          </p:cNvCxnSpPr>
          <p:nvPr/>
        </p:nvCxnSpPr>
        <p:spPr>
          <a:xfrm flipH="1" rot="5400000">
            <a:off x="6126775" y="1678100"/>
            <a:ext cx="686100" cy="2107200"/>
          </a:xfrm>
          <a:prstGeom prst="curvedConnector2">
            <a:avLst/>
          </a:prstGeom>
          <a:noFill/>
          <a:ln cap="flat" cmpd="sng" w="9525">
            <a:solidFill>
              <a:srgbClr val="FF99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4" name="Google Shape;174;p16"/>
          <p:cNvSpPr/>
          <p:nvPr/>
        </p:nvSpPr>
        <p:spPr>
          <a:xfrm>
            <a:off x="4384175" y="4076475"/>
            <a:ext cx="1693200" cy="680100"/>
          </a:xfrm>
          <a:prstGeom prst="ellipse">
            <a:avLst/>
          </a:prstGeom>
          <a:solidFill>
            <a:srgbClr val="4A86E8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Discrementator Loss</a:t>
            </a:r>
            <a:endParaRPr sz="1200">
              <a:solidFill>
                <a:schemeClr val="lt1"/>
              </a:solidFill>
            </a:endParaRPr>
          </a:p>
        </p:txBody>
      </p:sp>
      <p:cxnSp>
        <p:nvCxnSpPr>
          <p:cNvPr id="175" name="Google Shape;175;p16"/>
          <p:cNvCxnSpPr>
            <a:stCxn id="153" idx="2"/>
            <a:endCxn id="174" idx="2"/>
          </p:cNvCxnSpPr>
          <p:nvPr/>
        </p:nvCxnSpPr>
        <p:spPr>
          <a:xfrm rot="-5400000">
            <a:off x="3148275" y="3340750"/>
            <a:ext cx="160200" cy="2311500"/>
          </a:xfrm>
          <a:prstGeom prst="curvedConnector4">
            <a:avLst>
              <a:gd fmla="val -148642" name="adj1"/>
              <a:gd fmla="val 66205" name="adj2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6" name="Google Shape;176;p16"/>
          <p:cNvCxnSpPr>
            <a:stCxn id="174" idx="6"/>
            <a:endCxn id="155" idx="2"/>
          </p:cNvCxnSpPr>
          <p:nvPr/>
        </p:nvCxnSpPr>
        <p:spPr>
          <a:xfrm flipH="1" rot="10800000">
            <a:off x="6077375" y="3854025"/>
            <a:ext cx="1446000" cy="562500"/>
          </a:xfrm>
          <a:prstGeom prst="curvedConnector2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7" name="Google Shape;177;p16"/>
          <p:cNvSpPr/>
          <p:nvPr/>
        </p:nvSpPr>
        <p:spPr>
          <a:xfrm>
            <a:off x="5659525" y="1508200"/>
            <a:ext cx="1772700" cy="680100"/>
          </a:xfrm>
          <a:prstGeom prst="cloudCallout">
            <a:avLst>
              <a:gd fmla="val -67654" name="adj1"/>
              <a:gd fmla="val 51753" name="adj2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Contrastive Learning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2.1.1. State of the Art Models</a:t>
            </a:r>
            <a:endParaRPr b="1"/>
          </a:p>
        </p:txBody>
      </p:sp>
      <p:pic>
        <p:nvPicPr>
          <p:cNvPr id="183" name="Google Shape;18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488" y="1458388"/>
            <a:ext cx="7058025" cy="2486025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17"/>
          <p:cNvSpPr txBox="1"/>
          <p:nvPr/>
        </p:nvSpPr>
        <p:spPr>
          <a:xfrm>
            <a:off x="1297550" y="3944425"/>
            <a:ext cx="7038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</a:rPr>
              <a:t>He, Zhenliang, et al. "Attgan: Facial attribute editing by only changing what you want." IEEE transactions on image processing 28.11 (2019): 5464-5478.</a:t>
            </a:r>
            <a:endParaRPr sz="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2.2. Contrastive Loss</a:t>
            </a:r>
            <a:endParaRPr b="1"/>
          </a:p>
        </p:txBody>
      </p:sp>
      <p:sp>
        <p:nvSpPr>
          <p:cNvPr id="190" name="Google Shape;190;p18"/>
          <p:cNvSpPr txBox="1"/>
          <p:nvPr>
            <p:ph idx="1" type="body"/>
          </p:nvPr>
        </p:nvSpPr>
        <p:spPr>
          <a:xfrm>
            <a:off x="1297500" y="2920925"/>
            <a:ext cx="7038900" cy="14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 sz="1400"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Compare pairs of samples and encourage the model to learn to distinguish between them. </a:t>
            </a:r>
            <a:endParaRPr sz="1400"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 sz="1400"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e.g.) InfoNCE takes a positive pair and random samples and minimize the distance between the positive pairs to be distinguishable to the random samples.</a:t>
            </a:r>
            <a:endParaRPr sz="1500">
              <a:highlight>
                <a:schemeClr val="dk1"/>
              </a:highlight>
            </a:endParaRPr>
          </a:p>
        </p:txBody>
      </p:sp>
      <p:pic>
        <p:nvPicPr>
          <p:cNvPr id="191" name="Google Shape;1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2275" y="1065495"/>
            <a:ext cx="6309359" cy="15773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9"/>
          <p:cNvSpPr/>
          <p:nvPr/>
        </p:nvSpPr>
        <p:spPr>
          <a:xfrm rot="-928855">
            <a:off x="1339009" y="2146964"/>
            <a:ext cx="447329" cy="101314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9"/>
          <p:cNvSpPr txBox="1"/>
          <p:nvPr>
            <p:ph type="title"/>
          </p:nvPr>
        </p:nvSpPr>
        <p:spPr>
          <a:xfrm>
            <a:off x="1297500" y="393750"/>
            <a:ext cx="73104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50"/>
              <a:t>2. Goal of the Projects</a:t>
            </a:r>
            <a:endParaRPr b="1" sz="265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GAN-based Image manipulation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+ Contrastive Loss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98" name="Google Shape;198;p19"/>
          <p:cNvCxnSpPr/>
          <p:nvPr/>
        </p:nvCxnSpPr>
        <p:spPr>
          <a:xfrm flipH="1" rot="10800000">
            <a:off x="1558625" y="2195125"/>
            <a:ext cx="1775700" cy="475800"/>
          </a:xfrm>
          <a:prstGeom prst="straightConnector1">
            <a:avLst/>
          </a:prstGeom>
          <a:noFill/>
          <a:ln cap="flat" cmpd="sng" w="28575">
            <a:solidFill>
              <a:srgbClr val="783F0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9" name="Google Shape;199;p19"/>
          <p:cNvCxnSpPr/>
          <p:nvPr/>
        </p:nvCxnSpPr>
        <p:spPr>
          <a:xfrm flipH="1" rot="10800000">
            <a:off x="1582175" y="2529325"/>
            <a:ext cx="1754700" cy="141600"/>
          </a:xfrm>
          <a:prstGeom prst="straightConnector1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0" name="Google Shape;200;p19"/>
          <p:cNvCxnSpPr/>
          <p:nvPr/>
        </p:nvCxnSpPr>
        <p:spPr>
          <a:xfrm rot="10800000">
            <a:off x="1452275" y="2266975"/>
            <a:ext cx="129900" cy="3927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1" name="Google Shape;201;p19"/>
          <p:cNvCxnSpPr/>
          <p:nvPr/>
        </p:nvCxnSpPr>
        <p:spPr>
          <a:xfrm rot="10800000">
            <a:off x="1416908" y="2550367"/>
            <a:ext cx="170100" cy="1278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2" name="Google Shape;202;p19"/>
          <p:cNvCxnSpPr/>
          <p:nvPr/>
        </p:nvCxnSpPr>
        <p:spPr>
          <a:xfrm flipH="1">
            <a:off x="1558616" y="2670918"/>
            <a:ext cx="8100" cy="346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3" name="Google Shape;203;p19"/>
          <p:cNvSpPr/>
          <p:nvPr/>
        </p:nvSpPr>
        <p:spPr>
          <a:xfrm rot="-928855">
            <a:off x="1424384" y="3242864"/>
            <a:ext cx="447329" cy="101314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04" name="Google Shape;204;p19"/>
          <p:cNvCxnSpPr/>
          <p:nvPr/>
        </p:nvCxnSpPr>
        <p:spPr>
          <a:xfrm>
            <a:off x="1644000" y="3766825"/>
            <a:ext cx="1721400" cy="58800"/>
          </a:xfrm>
          <a:prstGeom prst="straightConnector1">
            <a:avLst/>
          </a:prstGeom>
          <a:noFill/>
          <a:ln cap="flat" cmpd="sng" w="28575">
            <a:solidFill>
              <a:srgbClr val="66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5" name="Google Shape;205;p19"/>
          <p:cNvCxnSpPr/>
          <p:nvPr/>
        </p:nvCxnSpPr>
        <p:spPr>
          <a:xfrm flipH="1" rot="10800000">
            <a:off x="1667550" y="3625225"/>
            <a:ext cx="1754700" cy="141600"/>
          </a:xfrm>
          <a:prstGeom prst="straightConnector1">
            <a:avLst/>
          </a:prstGeom>
          <a:noFill/>
          <a:ln cap="flat" cmpd="sng" w="28575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6" name="Google Shape;206;p19"/>
          <p:cNvCxnSpPr/>
          <p:nvPr/>
        </p:nvCxnSpPr>
        <p:spPr>
          <a:xfrm flipH="1" rot="10800000">
            <a:off x="1667550" y="3514075"/>
            <a:ext cx="103500" cy="2415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7" name="Google Shape;207;p19"/>
          <p:cNvCxnSpPr>
            <a:endCxn id="203" idx="1"/>
          </p:cNvCxnSpPr>
          <p:nvPr/>
        </p:nvCxnSpPr>
        <p:spPr>
          <a:xfrm rot="10800000">
            <a:off x="1400172" y="3446403"/>
            <a:ext cx="272100" cy="3276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08" name="Google Shape;208;p19"/>
          <p:cNvCxnSpPr/>
          <p:nvPr/>
        </p:nvCxnSpPr>
        <p:spPr>
          <a:xfrm flipH="1">
            <a:off x="1643991" y="3766818"/>
            <a:ext cx="8100" cy="346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9" name="Google Shape;209;p19"/>
          <p:cNvSpPr txBox="1"/>
          <p:nvPr/>
        </p:nvSpPr>
        <p:spPr>
          <a:xfrm>
            <a:off x="644700" y="1804738"/>
            <a:ext cx="15516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Attribute Vectors</a:t>
            </a:r>
            <a:endParaRPr b="1"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0" name="Google Shape;210;p19"/>
          <p:cNvSpPr txBox="1"/>
          <p:nvPr/>
        </p:nvSpPr>
        <p:spPr>
          <a:xfrm>
            <a:off x="1998600" y="2571738"/>
            <a:ext cx="15516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Identity Vector 1</a:t>
            </a:r>
            <a:endParaRPr b="1"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1" name="Google Shape;211;p19"/>
          <p:cNvSpPr/>
          <p:nvPr/>
        </p:nvSpPr>
        <p:spPr>
          <a:xfrm rot="-928855">
            <a:off x="3825934" y="3289664"/>
            <a:ext cx="447329" cy="101314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12" name="Google Shape;212;p19"/>
          <p:cNvCxnSpPr/>
          <p:nvPr/>
        </p:nvCxnSpPr>
        <p:spPr>
          <a:xfrm flipH="1" rot="10800000">
            <a:off x="4069100" y="3560875"/>
            <a:ext cx="103500" cy="2415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3" name="Google Shape;213;p19"/>
          <p:cNvCxnSpPr>
            <a:endCxn id="211" idx="1"/>
          </p:cNvCxnSpPr>
          <p:nvPr/>
        </p:nvCxnSpPr>
        <p:spPr>
          <a:xfrm rot="10800000">
            <a:off x="3801722" y="3493203"/>
            <a:ext cx="272100" cy="3276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4" name="Google Shape;214;p19"/>
          <p:cNvCxnSpPr/>
          <p:nvPr/>
        </p:nvCxnSpPr>
        <p:spPr>
          <a:xfrm flipH="1">
            <a:off x="4045541" y="3813618"/>
            <a:ext cx="8100" cy="346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5" name="Google Shape;215;p19"/>
          <p:cNvCxnSpPr/>
          <p:nvPr/>
        </p:nvCxnSpPr>
        <p:spPr>
          <a:xfrm flipH="1" rot="10800000">
            <a:off x="4045550" y="2720425"/>
            <a:ext cx="817800" cy="1099800"/>
          </a:xfrm>
          <a:prstGeom prst="straightConnector1">
            <a:avLst/>
          </a:prstGeom>
          <a:noFill/>
          <a:ln cap="flat" cmpd="sng" w="28575">
            <a:solidFill>
              <a:srgbClr val="00FF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6" name="Google Shape;216;p19"/>
          <p:cNvCxnSpPr/>
          <p:nvPr/>
        </p:nvCxnSpPr>
        <p:spPr>
          <a:xfrm flipH="1" rot="10800000">
            <a:off x="4045550" y="3067825"/>
            <a:ext cx="1108500" cy="745800"/>
          </a:xfrm>
          <a:prstGeom prst="straightConnector1">
            <a:avLst/>
          </a:prstGeom>
          <a:noFill/>
          <a:ln cap="flat" cmpd="sng" w="28575">
            <a:solidFill>
              <a:srgbClr val="38761D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7" name="Google Shape;217;p19"/>
          <p:cNvSpPr txBox="1"/>
          <p:nvPr/>
        </p:nvSpPr>
        <p:spPr>
          <a:xfrm>
            <a:off x="2335200" y="1856413"/>
            <a:ext cx="15516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Person1, Img1</a:t>
            </a:r>
            <a:endParaRPr b="1"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8" name="Google Shape;218;p19"/>
          <p:cNvSpPr txBox="1"/>
          <p:nvPr/>
        </p:nvSpPr>
        <p:spPr>
          <a:xfrm>
            <a:off x="2335200" y="3817363"/>
            <a:ext cx="15516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Person1, Img2</a:t>
            </a:r>
            <a:endParaRPr b="1"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9" name="Google Shape;219;p19"/>
          <p:cNvSpPr txBox="1"/>
          <p:nvPr/>
        </p:nvSpPr>
        <p:spPr>
          <a:xfrm>
            <a:off x="3897150" y="2391375"/>
            <a:ext cx="15516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Person2, Img1</a:t>
            </a:r>
            <a:endParaRPr b="1"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0" name="Google Shape;220;p19"/>
          <p:cNvSpPr txBox="1"/>
          <p:nvPr/>
        </p:nvSpPr>
        <p:spPr>
          <a:xfrm>
            <a:off x="4548925" y="3326338"/>
            <a:ext cx="15516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Identity Vector 2</a:t>
            </a:r>
            <a:endParaRPr b="1"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1" name="Google Shape;221;p19"/>
          <p:cNvSpPr/>
          <p:nvPr/>
        </p:nvSpPr>
        <p:spPr>
          <a:xfrm>
            <a:off x="1164500" y="2833975"/>
            <a:ext cx="113400" cy="680100"/>
          </a:xfrm>
          <a:prstGeom prst="lef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19"/>
          <p:cNvSpPr txBox="1"/>
          <p:nvPr/>
        </p:nvSpPr>
        <p:spPr>
          <a:xfrm>
            <a:off x="169400" y="2927725"/>
            <a:ext cx="1108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Same Person,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Same Identity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3" name="Google Shape;223;p19"/>
          <p:cNvSpPr txBox="1"/>
          <p:nvPr/>
        </p:nvSpPr>
        <p:spPr>
          <a:xfrm>
            <a:off x="2534200" y="4493500"/>
            <a:ext cx="11085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Same Attributes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4" name="Google Shape;224;p19"/>
          <p:cNvSpPr/>
          <p:nvPr/>
        </p:nvSpPr>
        <p:spPr>
          <a:xfrm rot="-5400000">
            <a:off x="2879350" y="3112450"/>
            <a:ext cx="113400" cy="2648700"/>
          </a:xfrm>
          <a:prstGeom prst="lef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19"/>
          <p:cNvSpPr txBox="1"/>
          <p:nvPr/>
        </p:nvSpPr>
        <p:spPr>
          <a:xfrm>
            <a:off x="2018200" y="3235963"/>
            <a:ext cx="15516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Identity Vector 1</a:t>
            </a:r>
            <a:endParaRPr b="1"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6" name="Google Shape;226;p19"/>
          <p:cNvSpPr txBox="1"/>
          <p:nvPr>
            <p:ph idx="1" type="body"/>
          </p:nvPr>
        </p:nvSpPr>
        <p:spPr>
          <a:xfrm>
            <a:off x="5834200" y="1966075"/>
            <a:ext cx="28677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Identity ⊥ Attribute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Disentangle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Pull identity closer for modified images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Attributes must be aligned according to labels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Pull the similar attribute components closer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Push the different attribute components apart</a:t>
            </a:r>
            <a:endParaRPr sz="12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0"/>
          <p:cNvSpPr/>
          <p:nvPr/>
        </p:nvSpPr>
        <p:spPr>
          <a:xfrm>
            <a:off x="2161950" y="1307850"/>
            <a:ext cx="4820100" cy="3310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3.1. Dataset</a:t>
            </a:r>
            <a:endParaRPr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88"/>
              <a:t>CelebA (~200k images, 40 Attributes)</a:t>
            </a:r>
            <a:endParaRPr sz="2188"/>
          </a:p>
        </p:txBody>
      </p:sp>
      <p:pic>
        <p:nvPicPr>
          <p:cNvPr id="233" name="Google Shape;233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41550" y="1307900"/>
            <a:ext cx="4860901" cy="33107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3.2. </a:t>
            </a:r>
            <a:r>
              <a:rPr b="1" lang="en"/>
              <a:t>Current Progress</a:t>
            </a:r>
            <a:endParaRPr b="1"/>
          </a:p>
        </p:txBody>
      </p:sp>
      <p:sp>
        <p:nvSpPr>
          <p:cNvPr id="239" name="Google Shape;239;p21"/>
          <p:cNvSpPr txBox="1"/>
          <p:nvPr>
            <p:ph idx="1" type="body"/>
          </p:nvPr>
        </p:nvSpPr>
        <p:spPr>
          <a:xfrm>
            <a:off x="672725" y="1614025"/>
            <a:ext cx="2286000" cy="352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StarGAN</a:t>
            </a:r>
            <a:endParaRPr b="1"/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Fine-tuned on CelebA</a:t>
            </a:r>
            <a:endParaRPr sz="1100"/>
          </a:p>
          <a:p>
            <a:pPr indent="-298450" lvl="0" marL="457200" rtl="0" algn="l">
              <a:spcBef>
                <a:spcPts val="100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Incorporating  InfoNCE loss in progress - </a:t>
            </a:r>
            <a:r>
              <a:rPr lang="en" sz="1100"/>
              <a:t>Penalize the generator’s loss with InfoNCE loss.</a:t>
            </a:r>
            <a:endParaRPr sz="1100"/>
          </a:p>
          <a:p>
            <a:pPr indent="-298450" lvl="0" marL="457200" rtl="0" algn="l">
              <a:spcBef>
                <a:spcPts val="1000"/>
              </a:spcBef>
              <a:spcAft>
                <a:spcPts val="1000"/>
              </a:spcAft>
              <a:buSzPts val="1100"/>
              <a:buChar char="●"/>
            </a:pPr>
            <a:r>
              <a:rPr lang="en" sz="1100"/>
              <a:t>Computed FID scored of the generated images through Inception3 model.  (16.5)</a:t>
            </a:r>
            <a:endParaRPr sz="1100"/>
          </a:p>
        </p:txBody>
      </p:sp>
      <p:sp>
        <p:nvSpPr>
          <p:cNvPr id="240" name="Google Shape;240;p21"/>
          <p:cNvSpPr txBox="1"/>
          <p:nvPr/>
        </p:nvSpPr>
        <p:spPr>
          <a:xfrm>
            <a:off x="3374600" y="1602325"/>
            <a:ext cx="2286000" cy="35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AttGAN</a:t>
            </a:r>
            <a:endParaRPr b="1"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</a:pPr>
            <a:r>
              <a:rPr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Retrained</a:t>
            </a:r>
            <a:r>
              <a:rPr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on CelebA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</a:pPr>
            <a:r>
              <a:rPr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Incorporating  InfoNCE loss in progress - Penalize the generator’s loss with InfoNCE loss.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100"/>
              <a:buFont typeface="Lato"/>
              <a:buChar char="●"/>
            </a:pPr>
            <a:r>
              <a:rPr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Computed FID scored of the generated images (70.4)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1" name="Google Shape;241;p21"/>
          <p:cNvSpPr txBox="1"/>
          <p:nvPr/>
        </p:nvSpPr>
        <p:spPr>
          <a:xfrm>
            <a:off x="6076475" y="1602325"/>
            <a:ext cx="2286000" cy="35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Style</a:t>
            </a:r>
            <a:r>
              <a:rPr b="1"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GAN2</a:t>
            </a:r>
            <a:endParaRPr b="1"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</a:pPr>
            <a:r>
              <a:rPr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Fine-tuned on CelebA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</a:pPr>
            <a:r>
              <a:rPr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Training image encoder to solve the GAN inversion problem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100"/>
              <a:buFont typeface="Lato"/>
              <a:buChar char="●"/>
            </a:pPr>
            <a:r>
              <a:rPr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Applying the contrastive loss to learn common attribute features among the sample images.</a:t>
            </a:r>
            <a:endParaRPr b="1"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